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Lst>
  <p:notesMasterIdLst>
    <p:notesMasterId r:id="rId31"/>
  </p:notesMasterIdLst>
  <p:sldIdLst>
    <p:sldId id="297" r:id="rId2"/>
    <p:sldId id="296" r:id="rId3"/>
    <p:sldId id="293" r:id="rId4"/>
    <p:sldId id="298" r:id="rId5"/>
    <p:sldId id="303" r:id="rId6"/>
    <p:sldId id="304" r:id="rId7"/>
    <p:sldId id="305" r:id="rId8"/>
    <p:sldId id="306" r:id="rId9"/>
    <p:sldId id="307" r:id="rId10"/>
    <p:sldId id="325" r:id="rId11"/>
    <p:sldId id="299" r:id="rId12"/>
    <p:sldId id="300" r:id="rId13"/>
    <p:sldId id="301" r:id="rId14"/>
    <p:sldId id="302" r:id="rId15"/>
    <p:sldId id="309" r:id="rId16"/>
    <p:sldId id="308" r:id="rId17"/>
    <p:sldId id="311" r:id="rId18"/>
    <p:sldId id="312" r:id="rId19"/>
    <p:sldId id="310" r:id="rId20"/>
    <p:sldId id="313" r:id="rId21"/>
    <p:sldId id="314" r:id="rId22"/>
    <p:sldId id="316" r:id="rId23"/>
    <p:sldId id="315" r:id="rId24"/>
    <p:sldId id="317" r:id="rId25"/>
    <p:sldId id="318" r:id="rId26"/>
    <p:sldId id="320" r:id="rId27"/>
    <p:sldId id="321" r:id="rId28"/>
    <p:sldId id="323" r:id="rId29"/>
    <p:sldId id="324" r:id="rId30"/>
  </p:sldIdLst>
  <p:sldSz cx="15544800" cy="10058400"/>
  <p:notesSz cx="155448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userDrawn="1">
          <p15:clr>
            <a:srgbClr val="A4A3A4"/>
          </p15:clr>
        </p15:guide>
        <p15:guide id="2" pos="489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browse/>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0"/>
      </p:ext>
    </p:extLst>
  </p:showPr>
  <p:clrMru>
    <a:srgbClr val="2C94EF"/>
    <a:srgbClr val="0097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568" autoAdjust="0"/>
    <p:restoredTop sz="86357" autoAdjust="0"/>
  </p:normalViewPr>
  <p:slideViewPr>
    <p:cSldViewPr>
      <p:cViewPr varScale="1">
        <p:scale>
          <a:sx n="45" d="100"/>
          <a:sy n="45" d="100"/>
        </p:scale>
        <p:origin x="1554" y="66"/>
      </p:cViewPr>
      <p:guideLst>
        <p:guide orient="horz" pos="2448"/>
        <p:guide pos="4896"/>
      </p:guideLst>
    </p:cSldViewPr>
  </p:slideViewPr>
  <p:outlineViewPr>
    <p:cViewPr>
      <p:scale>
        <a:sx n="33" d="100"/>
        <a:sy n="33" d="100"/>
      </p:scale>
      <p:origin x="0" y="-1019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35" d="100"/>
          <a:sy n="35" d="100"/>
        </p:scale>
        <p:origin x="864"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000635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8" Type="http://schemas.openxmlformats.org/officeDocument/2006/relationships/hyperlink" Target="https://en.wikipedia.org/wiki/Dangerous_(David_Guetta_song)" TargetMode="External"/><Relationship Id="rId13" Type="http://schemas.openxmlformats.org/officeDocument/2006/relationships/hyperlink" Target="https://en.wikipedia.org/wiki/Community" TargetMode="External"/><Relationship Id="rId18" Type="http://schemas.openxmlformats.org/officeDocument/2006/relationships/hyperlink" Target="https://en.wikipedia.org/wiki/Societal" TargetMode="External"/><Relationship Id="rId3" Type="http://schemas.openxmlformats.org/officeDocument/2006/relationships/hyperlink" Target="https://en.wikipedia.org/wiki/Greek_language" TargetMode="External"/><Relationship Id="rId21" Type="http://schemas.openxmlformats.org/officeDocument/2006/relationships/hyperlink" Target="https://en.wikipedia.org/wiki/Warning_system" TargetMode="External"/><Relationship Id="rId7" Type="http://schemas.openxmlformats.org/officeDocument/2006/relationships/hyperlink" Target="https://en.wikipedia.org/wiki/Stable" TargetMode="External"/><Relationship Id="rId12" Type="http://schemas.openxmlformats.org/officeDocument/2006/relationships/hyperlink" Target="https://en.wikipedia.org/wiki/Social_group" TargetMode="External"/><Relationship Id="rId17" Type="http://schemas.openxmlformats.org/officeDocument/2006/relationships/hyperlink" Target="https://en.wikipedia.org/wiki/Political" TargetMode="External"/><Relationship Id="rId2" Type="http://schemas.openxmlformats.org/officeDocument/2006/relationships/slide" Target="../slides/slide4.xml"/><Relationship Id="rId16" Type="http://schemas.openxmlformats.org/officeDocument/2006/relationships/hyperlink" Target="https://en.wikipedia.org/wiki/Economic" TargetMode="External"/><Relationship Id="rId20" Type="http://schemas.openxmlformats.org/officeDocument/2006/relationships/hyperlink" Target="https://en.wikipedia.org/wiki/Affair" TargetMode="External"/><Relationship Id="rId1" Type="http://schemas.openxmlformats.org/officeDocument/2006/relationships/notesMaster" Target="../notesMasters/notesMaster1.xml"/><Relationship Id="rId6" Type="http://schemas.openxmlformats.org/officeDocument/2006/relationships/hyperlink" Target="https://en.wikipedia.org/wiki/Event_Horizon_(film)" TargetMode="External"/><Relationship Id="rId11" Type="http://schemas.openxmlformats.org/officeDocument/2006/relationships/hyperlink" Target="https://en.wikipedia.org/wiki/Individual" TargetMode="External"/><Relationship Id="rId5" Type="http://schemas.openxmlformats.org/officeDocument/2006/relationships/hyperlink" Target="https://en.wikipedia.org/wiki/Adjectival_form" TargetMode="External"/><Relationship Id="rId15" Type="http://schemas.openxmlformats.org/officeDocument/2006/relationships/hyperlink" Target="https://en.wikipedia.org/wiki/Security" TargetMode="External"/><Relationship Id="rId10" Type="http://schemas.openxmlformats.org/officeDocument/2006/relationships/hyperlink" Target="https://en.wikipedia.org/wiki/Affect_(psychology)" TargetMode="External"/><Relationship Id="rId19" Type="http://schemas.openxmlformats.org/officeDocument/2006/relationships/hyperlink" Target="https://en.wikipedia.org/wiki/Environmental_policy" TargetMode="External"/><Relationship Id="rId4" Type="http://schemas.openxmlformats.org/officeDocument/2006/relationships/hyperlink" Target="https://en.wikipedia.org/wiki/Crisis#cite_note-1" TargetMode="External"/><Relationship Id="rId9" Type="http://schemas.openxmlformats.org/officeDocument/2006/relationships/hyperlink" Target="https://en.wikipedia.org/wiki/Situation_(song)" TargetMode="External"/><Relationship Id="rId14" Type="http://schemas.openxmlformats.org/officeDocument/2006/relationships/hyperlink" Target="https://en.wikipedia.org/wiki/Society" TargetMode="External"/></Relationships>
</file>

<file path=ppt/notesSlides/_rels/notesSlide3.xml.rels><?xml version="1.0" encoding="UTF-8" standalone="yes"?>
<Relationships xmlns="http://schemas.openxmlformats.org/package/2006/relationships"><Relationship Id="rId8" Type="http://schemas.openxmlformats.org/officeDocument/2006/relationships/hyperlink" Target="http://www.ou.edu/deptcomm/dodjcc/groups/02C2/Johnson%20&amp;%20Johnson.htm" TargetMode="External"/><Relationship Id="rId3" Type="http://schemas.openxmlformats.org/officeDocument/2006/relationships/hyperlink" Target="http://www.ou.edu/deptcomm/dodjcc/groups/02C2/comm%20theories.htm" TargetMode="External"/><Relationship Id="rId7" Type="http://schemas.openxmlformats.org/officeDocument/2006/relationships/hyperlink" Target="http://www.ou.edu/deptcomm/dodjcc/groups/02C2/Jack%20in%20the%20Box.htm" TargetMode="External"/><Relationship Id="rId12" Type="http://schemas.openxmlformats.org/officeDocument/2006/relationships/hyperlink" Target="http://www.ou.edu/deptcomm/dodjcc/groups/02C2/team%20members.htm" TargetMode="External"/><Relationship Id="rId2" Type="http://schemas.openxmlformats.org/officeDocument/2006/relationships/slide" Target="../slides/slide10.xml"/><Relationship Id="rId1" Type="http://schemas.openxmlformats.org/officeDocument/2006/relationships/notesMaster" Target="../notesMasters/notesMaster1.xml"/><Relationship Id="rId6" Type="http://schemas.openxmlformats.org/officeDocument/2006/relationships/hyperlink" Target="http://www.ou.edu/deptcomm/dodjcc/groups/02C2/Challenger.htm" TargetMode="External"/><Relationship Id="rId11" Type="http://schemas.openxmlformats.org/officeDocument/2006/relationships/hyperlink" Target="http://www.ou.edu/deptcomm/dodjcc/groups/02C2/reference%20list.htm" TargetMode="External"/><Relationship Id="rId5" Type="http://schemas.openxmlformats.org/officeDocument/2006/relationships/hyperlink" Target="http://www.ou.edu/deptcomm/dodjcc/groups/02C2/Denny's.htm" TargetMode="External"/><Relationship Id="rId10" Type="http://schemas.openxmlformats.org/officeDocument/2006/relationships/hyperlink" Target="http://www.ou.edu/deptcomm/dodjcc/groups/02C2/discussion.htm" TargetMode="External"/><Relationship Id="rId4" Type="http://schemas.openxmlformats.org/officeDocument/2006/relationships/hyperlink" Target="http://www.ou.edu/deptcomm/dodjcc/groups/02C2/methods.htm" TargetMode="External"/><Relationship Id="rId9" Type="http://schemas.openxmlformats.org/officeDocument/2006/relationships/hyperlink" Target="http://www.ou.edu/deptcomm/dodjcc/groups/02C2/Union%20Carbide.htm"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149850" y="1257300"/>
            <a:ext cx="5245100" cy="3394075"/>
          </a:xfrm>
          <a:prstGeom prst="rect">
            <a:avLst/>
          </a:prstGeom>
          <a:noFill/>
          <a:ln w="12700">
            <a:solidFill>
              <a:prstClr val="black"/>
            </a:solidFill>
          </a:ln>
        </p:spPr>
      </p:sp>
      <p:sp>
        <p:nvSpPr>
          <p:cNvPr id="3" name="Notes Placeholder 2"/>
          <p:cNvSpPr>
            <a:spLocks noGrp="1"/>
          </p:cNvSpPr>
          <p:nvPr>
            <p:ph type="body" idx="1"/>
          </p:nvPr>
        </p:nvSpPr>
        <p:spPr>
          <a:xfrm>
            <a:off x="1554163" y="4840288"/>
            <a:ext cx="12436475" cy="3960812"/>
          </a:xfrm>
          <a:prstGeom prst="rect">
            <a:avLst/>
          </a:prstGeom>
        </p:spPr>
        <p:txBody>
          <a:bodyPr/>
          <a:lstStyle/>
          <a:p>
            <a:pPr marL="12700" marR="56515">
              <a:lnSpc>
                <a:spcPct val="111100"/>
              </a:lnSpc>
            </a:pPr>
            <a:r>
              <a:rPr lang="en-US" sz="1200" b="1" i="0" kern="1200" dirty="0" smtClean="0">
                <a:solidFill>
                  <a:schemeClr val="tx1"/>
                </a:solidFill>
                <a:effectLst/>
                <a:latin typeface="+mn-lt"/>
                <a:ea typeface="+mn-ea"/>
                <a:cs typeface="+mn-cs"/>
              </a:rPr>
              <a:t>The WPSU-TV transmitter is located 7 miles north of Clearfield.</a:t>
            </a:r>
            <a:endParaRPr lang="en-US" sz="1200" b="0" i="0" kern="1200" dirty="0" smtClean="0">
              <a:solidFill>
                <a:schemeClr val="tx1"/>
              </a:solidFill>
              <a:effectLst/>
              <a:latin typeface="+mn-lt"/>
              <a:ea typeface="+mn-ea"/>
              <a:cs typeface="+mn-cs"/>
            </a:endParaRPr>
          </a:p>
          <a:p>
            <a:pPr marL="12700" marR="56515">
              <a:lnSpc>
                <a:spcPct val="111100"/>
              </a:lnSpc>
            </a:pPr>
            <a:endParaRPr lang="en-US" sz="1200" b="0" i="0" kern="1200" baseline="0" dirty="0" smtClean="0">
              <a:solidFill>
                <a:schemeClr val="tx1"/>
              </a:solidFill>
              <a:effectLst/>
              <a:latin typeface="+mn-lt"/>
              <a:ea typeface="+mn-ea"/>
              <a:cs typeface="+mn-cs"/>
            </a:endParaRPr>
          </a:p>
          <a:p>
            <a:pPr marL="12700" marR="56515">
              <a:lnSpc>
                <a:spcPct val="111100"/>
              </a:lnSpc>
            </a:pPr>
            <a:r>
              <a:rPr lang="en-US" sz="1200" b="0" i="0" kern="1200" baseline="0" dirty="0" smtClean="0">
                <a:solidFill>
                  <a:schemeClr val="tx1"/>
                </a:solidFill>
                <a:effectLst/>
                <a:latin typeface="+mn-lt"/>
                <a:ea typeface="+mn-ea"/>
                <a:cs typeface="+mn-cs"/>
              </a:rPr>
              <a:t>WPSU-TV’s strong over the air signal reaches northern Pennsylvania and Southern New York and down into the Bedford. Our primary designated marketing area is the Johnstown/Altoona/State College market, but we also overlap air space with Wilkes/Barre Scranton, Erie, and the Pittsburgh markets.</a:t>
            </a:r>
          </a:p>
          <a:p>
            <a:pPr marL="12700" marR="56515">
              <a:lnSpc>
                <a:spcPct val="111100"/>
              </a:lnSpc>
            </a:pPr>
            <a:endParaRPr lang="en-US" sz="1200" b="0" i="0" kern="1200" baseline="0" dirty="0" smtClean="0">
              <a:solidFill>
                <a:schemeClr val="tx1"/>
              </a:solidFill>
              <a:effectLst/>
              <a:latin typeface="+mn-lt"/>
              <a:ea typeface="+mn-ea"/>
              <a:cs typeface="+mn-cs"/>
            </a:endParaRPr>
          </a:p>
          <a:p>
            <a:pPr marL="12700" marR="56515" lvl="0" indent="0" algn="l" defTabSz="914400" rtl="0" eaLnBrk="1" fontAlgn="auto" latinLnBrk="0" hangingPunct="1">
              <a:lnSpc>
                <a:spcPct val="111100"/>
              </a:lnSpc>
              <a:spcBef>
                <a:spcPts val="0"/>
              </a:spcBef>
              <a:spcAft>
                <a:spcPts val="0"/>
              </a:spcAft>
              <a:buClrTx/>
              <a:buSzTx/>
              <a:buFontTx/>
              <a:buNone/>
              <a:tabLst/>
              <a:defRPr/>
            </a:pPr>
            <a:r>
              <a:rPr lang="en-US" sz="1200" b="0" i="0" kern="1200" dirty="0" smtClean="0">
                <a:solidFill>
                  <a:schemeClr val="tx1"/>
                </a:solidFill>
                <a:effectLst/>
                <a:latin typeface="+mn-lt"/>
                <a:ea typeface="+mn-ea"/>
                <a:cs typeface="+mn-cs"/>
              </a:rPr>
              <a:t>It is one of the largest rural markets in the PBS system. For about </a:t>
            </a:r>
            <a:r>
              <a:rPr lang="en-US" sz="1200" b="0" i="0" kern="1200" spc="-20" dirty="0" smtClean="0">
                <a:solidFill>
                  <a:srgbClr val="FFFFFF"/>
                </a:solidFill>
                <a:effectLst/>
                <a:latin typeface="Myriad Pro"/>
                <a:ea typeface="+mn-ea"/>
                <a:cs typeface="+mn-cs"/>
              </a:rPr>
              <a:t>f</a:t>
            </a:r>
            <a:r>
              <a:rPr lang="en-US" sz="1200" dirty="0" smtClean="0">
                <a:solidFill>
                  <a:srgbClr val="FFFFFF"/>
                </a:solidFill>
                <a:latin typeface="Myriad Pro"/>
                <a:cs typeface="Myriad Pro"/>
              </a:rPr>
              <a:t>our pe</a:t>
            </a:r>
            <a:r>
              <a:rPr lang="en-US" sz="1200" spc="-15" dirty="0" smtClean="0">
                <a:solidFill>
                  <a:srgbClr val="FFFFFF"/>
                </a:solidFill>
                <a:latin typeface="Myriad Pro"/>
                <a:cs typeface="Myriad Pro"/>
              </a:rPr>
              <a:t>r</a:t>
            </a:r>
            <a:r>
              <a:rPr lang="en-US" sz="1200" spc="-10" dirty="0" smtClean="0">
                <a:solidFill>
                  <a:srgbClr val="FFFFFF"/>
                </a:solidFill>
                <a:latin typeface="Myriad Pro"/>
                <a:cs typeface="Myriad Pro"/>
              </a:rPr>
              <a:t>c</a:t>
            </a:r>
            <a:r>
              <a:rPr lang="en-US" sz="1200" dirty="0" smtClean="0">
                <a:solidFill>
                  <a:srgbClr val="FFFFFF"/>
                </a:solidFill>
                <a:latin typeface="Myriad Pro"/>
                <a:cs typeface="Myriad Pro"/>
              </a:rPr>
              <a:t>e</a:t>
            </a:r>
            <a:r>
              <a:rPr lang="en-US" sz="1200" spc="-5" dirty="0" smtClean="0">
                <a:solidFill>
                  <a:srgbClr val="FFFFFF"/>
                </a:solidFill>
                <a:latin typeface="Myriad Pro"/>
                <a:cs typeface="Myriad Pro"/>
              </a:rPr>
              <a:t>nt</a:t>
            </a:r>
            <a:r>
              <a:rPr lang="en-US" sz="1200" dirty="0" smtClean="0">
                <a:solidFill>
                  <a:srgbClr val="FFFFFF"/>
                </a:solidFill>
                <a:latin typeface="Myriad Pro"/>
                <a:cs typeface="Myriad Pro"/>
              </a:rPr>
              <a:t>, or app</a:t>
            </a:r>
            <a:r>
              <a:rPr lang="en-US" sz="1200" spc="-15" dirty="0" smtClean="0">
                <a:solidFill>
                  <a:srgbClr val="FFFFFF"/>
                </a:solidFill>
                <a:latin typeface="Myriad Pro"/>
                <a:cs typeface="Myriad Pro"/>
              </a:rPr>
              <a:t>r</a:t>
            </a:r>
            <a:r>
              <a:rPr lang="en-US" sz="1200" spc="-20" dirty="0" smtClean="0">
                <a:solidFill>
                  <a:srgbClr val="FFFFFF"/>
                </a:solidFill>
                <a:latin typeface="Myriad Pro"/>
                <a:cs typeface="Myriad Pro"/>
              </a:rPr>
              <a:t>o</a:t>
            </a:r>
            <a:r>
              <a:rPr lang="en-US" sz="1200" dirty="0" smtClean="0">
                <a:solidFill>
                  <a:srgbClr val="FFFFFF"/>
                </a:solidFill>
                <a:latin typeface="Myriad Pro"/>
                <a:cs typeface="Myriad Pro"/>
              </a:rPr>
              <a:t>xim</a:t>
            </a:r>
            <a:r>
              <a:rPr lang="en-US" sz="1200" spc="-5" dirty="0" smtClean="0">
                <a:solidFill>
                  <a:srgbClr val="FFFFFF"/>
                </a:solidFill>
                <a:latin typeface="Myriad Pro"/>
                <a:cs typeface="Myriad Pro"/>
              </a:rPr>
              <a:t>a</a:t>
            </a:r>
            <a:r>
              <a:rPr lang="en-US" sz="1200" spc="-10" dirty="0" smtClean="0">
                <a:solidFill>
                  <a:srgbClr val="FFFFFF"/>
                </a:solidFill>
                <a:latin typeface="Myriad Pro"/>
                <a:cs typeface="Myriad Pro"/>
              </a:rPr>
              <a:t>t</a:t>
            </a:r>
            <a:r>
              <a:rPr lang="en-US" sz="1200" dirty="0" smtClean="0">
                <a:solidFill>
                  <a:srgbClr val="FFFFFF"/>
                </a:solidFill>
                <a:latin typeface="Myriad Pro"/>
                <a:cs typeface="Myriad Pro"/>
              </a:rPr>
              <a:t>ely 20,000 household</a:t>
            </a:r>
            <a:r>
              <a:rPr lang="en-US" sz="1200" spc="-15" dirty="0" smtClean="0">
                <a:solidFill>
                  <a:srgbClr val="FFFFFF"/>
                </a:solidFill>
                <a:latin typeface="Myriad Pro"/>
                <a:cs typeface="Myriad Pro"/>
              </a:rPr>
              <a:t>s</a:t>
            </a:r>
            <a:r>
              <a:rPr lang="en-US" sz="1200" dirty="0" smtClean="0">
                <a:solidFill>
                  <a:srgbClr val="FFFFFF"/>
                </a:solidFill>
                <a:latin typeface="Myriad Pro"/>
                <a:cs typeface="Myriad Pro"/>
              </a:rPr>
              <a:t>, WPSU is the ONLY channel they receive over the air. </a:t>
            </a:r>
          </a:p>
          <a:p>
            <a:pPr marL="12700" marR="56515" lvl="0" indent="0" algn="l" defTabSz="914400" rtl="0" eaLnBrk="1" fontAlgn="auto" latinLnBrk="0" hangingPunct="1">
              <a:lnSpc>
                <a:spcPct val="111100"/>
              </a:lnSpc>
              <a:spcBef>
                <a:spcPts val="0"/>
              </a:spcBef>
              <a:spcAft>
                <a:spcPts val="0"/>
              </a:spcAft>
              <a:buClrTx/>
              <a:buSzTx/>
              <a:buFontTx/>
              <a:buNone/>
              <a:tabLst/>
              <a:defRPr/>
            </a:pPr>
            <a:endParaRPr lang="en-US" sz="1400" spc="10" dirty="0">
              <a:solidFill>
                <a:srgbClr val="FFFFFF"/>
              </a:solidFill>
              <a:latin typeface="Myriad Pro"/>
              <a:cs typeface="Myriad Pro"/>
            </a:endParaRPr>
          </a:p>
          <a:p>
            <a:pPr marL="12700" marR="56515">
              <a:lnSpc>
                <a:spcPct val="111100"/>
              </a:lnSpc>
            </a:pPr>
            <a:r>
              <a:rPr lang="en-US" sz="1400" spc="10" dirty="0" smtClean="0">
                <a:solidFill>
                  <a:srgbClr val="FFFFFF"/>
                </a:solidFill>
                <a:latin typeface="Myriad Pro"/>
                <a:cs typeface="Myriad Pro"/>
              </a:rPr>
              <a:t>Through</a:t>
            </a:r>
            <a:r>
              <a:rPr lang="en-US" sz="1400" spc="10" baseline="0" dirty="0" smtClean="0">
                <a:solidFill>
                  <a:srgbClr val="FFFFFF"/>
                </a:solidFill>
                <a:latin typeface="Myriad Pro"/>
                <a:cs typeface="Myriad Pro"/>
              </a:rPr>
              <a:t> the 2010 Pennsylvania Broadband Initiative, 96% </a:t>
            </a:r>
            <a:r>
              <a:rPr lang="en-US" sz="1400" dirty="0" smtClean="0">
                <a:solidFill>
                  <a:srgbClr val="FFFFFF"/>
                </a:solidFill>
                <a:latin typeface="Myriad Pro"/>
                <a:cs typeface="Myriad Pro"/>
              </a:rPr>
              <a:t>of </a:t>
            </a:r>
            <a:r>
              <a:rPr lang="en-US" sz="1400" dirty="0">
                <a:solidFill>
                  <a:srgbClr val="FFFFFF"/>
                </a:solidFill>
                <a:latin typeface="Myriad Pro"/>
                <a:cs typeface="Myriad Pro"/>
              </a:rPr>
              <a:t>WPSU viewing households </a:t>
            </a:r>
            <a:r>
              <a:rPr lang="en-US" sz="1400" spc="-15" dirty="0">
                <a:solidFill>
                  <a:srgbClr val="FFFFFF"/>
                </a:solidFill>
                <a:latin typeface="Myriad Pro"/>
                <a:cs typeface="Myriad Pro"/>
              </a:rPr>
              <a:t>r</a:t>
            </a:r>
            <a:r>
              <a:rPr lang="en-US" sz="1400" dirty="0">
                <a:solidFill>
                  <a:srgbClr val="FFFFFF"/>
                </a:solidFill>
                <a:latin typeface="Myriad Pro"/>
                <a:cs typeface="Myriad Pro"/>
              </a:rPr>
              <a:t>e</a:t>
            </a:r>
            <a:r>
              <a:rPr lang="en-US" sz="1400" spc="-10" dirty="0">
                <a:solidFill>
                  <a:srgbClr val="FFFFFF"/>
                </a:solidFill>
                <a:latin typeface="Myriad Pro"/>
                <a:cs typeface="Myriad Pro"/>
              </a:rPr>
              <a:t>c</a:t>
            </a:r>
            <a:r>
              <a:rPr lang="en-US" sz="1400" dirty="0">
                <a:solidFill>
                  <a:srgbClr val="FFFFFF"/>
                </a:solidFill>
                <a:latin typeface="Myriad Pro"/>
                <a:cs typeface="Myriad Pro"/>
              </a:rPr>
              <a:t>ei</a:t>
            </a:r>
            <a:r>
              <a:rPr lang="en-US" sz="1400" spc="-15" dirty="0">
                <a:solidFill>
                  <a:srgbClr val="FFFFFF"/>
                </a:solidFill>
                <a:latin typeface="Myriad Pro"/>
                <a:cs typeface="Myriad Pro"/>
              </a:rPr>
              <a:t>v</a:t>
            </a:r>
            <a:r>
              <a:rPr lang="en-US" sz="1400" dirty="0">
                <a:solidFill>
                  <a:srgbClr val="FFFFFF"/>
                </a:solidFill>
                <a:latin typeface="Myriad Pro"/>
                <a:cs typeface="Myriad Pro"/>
              </a:rPr>
              <a:t>e our si</a:t>
            </a:r>
            <a:r>
              <a:rPr lang="en-US" sz="1400" spc="-10" dirty="0">
                <a:solidFill>
                  <a:srgbClr val="FFFFFF"/>
                </a:solidFill>
                <a:latin typeface="Myriad Pro"/>
                <a:cs typeface="Myriad Pro"/>
              </a:rPr>
              <a:t>g</a:t>
            </a:r>
            <a:r>
              <a:rPr lang="en-US" sz="1400" dirty="0">
                <a:solidFill>
                  <a:srgbClr val="FFFFFF"/>
                </a:solidFill>
                <a:latin typeface="Myriad Pro"/>
                <a:cs typeface="Myriad Pro"/>
              </a:rPr>
              <a:t>nal th</a:t>
            </a:r>
            <a:r>
              <a:rPr lang="en-US" sz="1400" spc="-15" dirty="0">
                <a:solidFill>
                  <a:srgbClr val="FFFFFF"/>
                </a:solidFill>
                <a:latin typeface="Myriad Pro"/>
                <a:cs typeface="Myriad Pro"/>
              </a:rPr>
              <a:t>r</a:t>
            </a:r>
            <a:r>
              <a:rPr lang="en-US" sz="1400" dirty="0">
                <a:solidFill>
                  <a:srgbClr val="FFFFFF"/>
                </a:solidFill>
                <a:latin typeface="Myriad Pro"/>
                <a:cs typeface="Myriad Pro"/>
              </a:rPr>
              <a:t>ough cable or </a:t>
            </a:r>
            <a:r>
              <a:rPr lang="en-US" sz="1400" dirty="0" smtClean="0">
                <a:solidFill>
                  <a:srgbClr val="FFFFFF"/>
                </a:solidFill>
                <a:latin typeface="Myriad Pro"/>
                <a:cs typeface="Myriad Pro"/>
              </a:rPr>
              <a:t>s</a:t>
            </a:r>
            <a:r>
              <a:rPr lang="en-US" sz="1400" spc="-5" dirty="0" smtClean="0">
                <a:solidFill>
                  <a:srgbClr val="FFFFFF"/>
                </a:solidFill>
                <a:latin typeface="Myriad Pro"/>
                <a:cs typeface="Myriad Pro"/>
              </a:rPr>
              <a:t>a</a:t>
            </a:r>
            <a:r>
              <a:rPr lang="en-US" sz="1400" spc="-10" dirty="0" smtClean="0">
                <a:solidFill>
                  <a:srgbClr val="FFFFFF"/>
                </a:solidFill>
                <a:latin typeface="Myriad Pro"/>
                <a:cs typeface="Myriad Pro"/>
              </a:rPr>
              <a:t>t</a:t>
            </a:r>
            <a:r>
              <a:rPr lang="en-US" sz="1400" dirty="0" smtClean="0">
                <a:solidFill>
                  <a:srgbClr val="FFFFFF"/>
                </a:solidFill>
                <a:latin typeface="Myriad Pro"/>
                <a:cs typeface="Myriad Pro"/>
              </a:rPr>
              <a:t>elli</a:t>
            </a:r>
            <a:r>
              <a:rPr lang="en-US" sz="1400" spc="-10" dirty="0" smtClean="0">
                <a:solidFill>
                  <a:srgbClr val="FFFFFF"/>
                </a:solidFill>
                <a:latin typeface="Myriad Pro"/>
                <a:cs typeface="Myriad Pro"/>
              </a:rPr>
              <a:t>t</a:t>
            </a:r>
            <a:r>
              <a:rPr lang="en-US" sz="1400" dirty="0" smtClean="0">
                <a:solidFill>
                  <a:srgbClr val="FFFFFF"/>
                </a:solidFill>
                <a:latin typeface="Myriad Pro"/>
                <a:cs typeface="Myriad Pro"/>
              </a:rPr>
              <a:t>e.</a:t>
            </a:r>
          </a:p>
          <a:p>
            <a:pPr marL="12700" marR="56515">
              <a:lnSpc>
                <a:spcPct val="111100"/>
              </a:lnSpc>
            </a:pPr>
            <a:endParaRPr lang="en-US" sz="1400" spc="-15" dirty="0" smtClean="0">
              <a:solidFill>
                <a:srgbClr val="FFFFFF"/>
              </a:solidFill>
              <a:latin typeface="Myriad Pro"/>
              <a:cs typeface="Myriad Pro"/>
            </a:endParaRPr>
          </a:p>
          <a:p>
            <a:pPr marL="12700" marR="56515">
              <a:lnSpc>
                <a:spcPct val="111100"/>
              </a:lnSpc>
            </a:pPr>
            <a:r>
              <a:rPr lang="en-US" sz="1400" b="1" dirty="0" smtClean="0"/>
              <a:t>WPSU-FM</a:t>
            </a:r>
            <a:r>
              <a:rPr lang="en-US" sz="1400" b="1" dirty="0"/>
              <a:t>, which began as a local student-operated radio station </a:t>
            </a:r>
            <a:r>
              <a:rPr lang="en-US" sz="1400" dirty="0"/>
              <a:t>in </a:t>
            </a:r>
            <a:r>
              <a:rPr lang="en-US" sz="1400" dirty="0" smtClean="0"/>
              <a:t>1953, </a:t>
            </a:r>
            <a:r>
              <a:rPr lang="en-US" sz="1400" dirty="0"/>
              <a:t>has evolved into central Pennsylvania’s only full-service National Public Radio affiliate.</a:t>
            </a:r>
          </a:p>
          <a:p>
            <a:r>
              <a:rPr lang="en-US" sz="1400" dirty="0" smtClean="0"/>
              <a:t/>
            </a:r>
            <a:br>
              <a:rPr lang="en-US" sz="1400" dirty="0" smtClean="0"/>
            </a:br>
            <a:r>
              <a:rPr lang="en-US" sz="1400" dirty="0" smtClean="0"/>
              <a:t>WPSU-FM </a:t>
            </a:r>
            <a:r>
              <a:rPr lang="en-US" sz="1400" dirty="0"/>
              <a:t>serves more than 450,000 listeners in 13 central </a:t>
            </a:r>
            <a:r>
              <a:rPr lang="en-US" sz="1400" dirty="0" smtClean="0"/>
              <a:t>counties. </a:t>
            </a:r>
          </a:p>
          <a:p>
            <a:endParaRPr lang="en-US" sz="1400" dirty="0" smtClean="0"/>
          </a:p>
          <a:p>
            <a:r>
              <a:rPr lang="en-US" sz="1400" dirty="0" smtClean="0"/>
              <a:t>FM’s city of license is Kane, PA and it</a:t>
            </a:r>
            <a:r>
              <a:rPr lang="en-US" sz="1400" baseline="0" dirty="0" smtClean="0"/>
              <a:t> expands the signal through</a:t>
            </a:r>
            <a:r>
              <a:rPr lang="en-US" sz="1400" dirty="0" smtClean="0"/>
              <a:t> six translators in Altoona, DuBois,</a:t>
            </a:r>
            <a:r>
              <a:rPr lang="en-US" sz="1400" baseline="0" dirty="0" smtClean="0"/>
              <a:t> Treasure Lake, Clearfield, Huntingdon, and Bradford PA.</a:t>
            </a:r>
            <a:endParaRPr lang="en-US" sz="1400" dirty="0"/>
          </a:p>
        </p:txBody>
      </p:sp>
    </p:spTree>
    <p:extLst>
      <p:ext uri="{BB962C8B-B14F-4D97-AF65-F5344CB8AC3E}">
        <p14:creationId xmlns:p14="http://schemas.microsoft.com/office/powerpoint/2010/main" val="3977157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149850" y="1257300"/>
            <a:ext cx="5245100" cy="3394075"/>
          </a:xfrm>
          <a:prstGeom prst="rect">
            <a:avLst/>
          </a:prstGeom>
          <a:noFill/>
          <a:ln w="12700">
            <a:solidFill>
              <a:prstClr val="black"/>
            </a:solidFill>
          </a:ln>
        </p:spPr>
      </p:sp>
      <p:sp>
        <p:nvSpPr>
          <p:cNvPr id="3" name="Notes Placeholder 2"/>
          <p:cNvSpPr>
            <a:spLocks noGrp="1"/>
          </p:cNvSpPr>
          <p:nvPr>
            <p:ph type="body" idx="1"/>
          </p:nvPr>
        </p:nvSpPr>
        <p:spPr>
          <a:xfrm>
            <a:off x="1554163" y="4840288"/>
            <a:ext cx="12436475" cy="3960812"/>
          </a:xfrm>
          <a:prstGeom prst="rect">
            <a:avLst/>
          </a:prstGeom>
        </p:spPr>
        <p:txBody>
          <a:bodyPr/>
          <a:lstStyle/>
          <a:p>
            <a:r>
              <a:rPr lang="en-US" sz="1200" b="0" i="0" kern="1200" dirty="0" smtClean="0">
                <a:solidFill>
                  <a:schemeClr val="tx1"/>
                </a:solidFill>
                <a:effectLst/>
                <a:latin typeface="+mn-lt"/>
                <a:ea typeface="+mn-ea"/>
                <a:cs typeface="+mn-cs"/>
              </a:rPr>
              <a:t>A </a:t>
            </a:r>
            <a:r>
              <a:rPr lang="en-US" sz="1200" b="1" i="0" kern="1200" dirty="0" smtClean="0">
                <a:solidFill>
                  <a:schemeClr val="tx1"/>
                </a:solidFill>
                <a:effectLst/>
                <a:latin typeface="+mn-lt"/>
                <a:ea typeface="+mn-ea"/>
                <a:cs typeface="+mn-cs"/>
              </a:rPr>
              <a:t>crisis</a:t>
            </a:r>
            <a:r>
              <a:rPr lang="en-US" sz="1200" b="0" i="0" kern="1200" dirty="0" smtClean="0">
                <a:solidFill>
                  <a:schemeClr val="tx1"/>
                </a:solidFill>
                <a:effectLst/>
                <a:latin typeface="+mn-lt"/>
                <a:ea typeface="+mn-ea"/>
                <a:cs typeface="+mn-cs"/>
              </a:rPr>
              <a:t> (from the </a:t>
            </a:r>
            <a:r>
              <a:rPr lang="en-US" sz="1200" b="0" i="0" u="none" strike="noStrike" kern="1200" dirty="0" smtClean="0">
                <a:solidFill>
                  <a:schemeClr val="tx1"/>
                </a:solidFill>
                <a:effectLst/>
                <a:latin typeface="+mn-lt"/>
                <a:ea typeface="+mn-ea"/>
                <a:cs typeface="+mn-cs"/>
                <a:hlinkClick r:id="rId3" tooltip="Greek language"/>
              </a:rPr>
              <a:t>Greek</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κρίσις</a:t>
            </a:r>
            <a:r>
              <a:rPr lang="en-US" sz="1200" b="0" i="0" kern="1200" dirty="0" smtClean="0">
                <a:solidFill>
                  <a:schemeClr val="tx1"/>
                </a:solidFill>
                <a:effectLst/>
                <a:latin typeface="+mn-lt"/>
                <a:ea typeface="+mn-ea"/>
                <a:cs typeface="+mn-cs"/>
              </a:rPr>
              <a:t> - </a:t>
            </a:r>
            <a:r>
              <a:rPr lang="en-US" sz="1200" b="0" i="1" kern="1200" dirty="0" err="1" smtClean="0">
                <a:solidFill>
                  <a:schemeClr val="tx1"/>
                </a:solidFill>
                <a:effectLst/>
                <a:latin typeface="+mn-lt"/>
                <a:ea typeface="+mn-ea"/>
                <a:cs typeface="+mn-cs"/>
              </a:rPr>
              <a:t>krisis</a:t>
            </a:r>
            <a:r>
              <a:rPr lang="en-US" sz="1200" b="0" i="0" kern="1200" dirty="0" smtClean="0">
                <a:solidFill>
                  <a:schemeClr val="tx1"/>
                </a:solidFill>
                <a:effectLst/>
                <a:latin typeface="+mn-lt"/>
                <a:ea typeface="+mn-ea"/>
                <a:cs typeface="+mn-cs"/>
              </a:rPr>
              <a:t>;</a:t>
            </a:r>
            <a:r>
              <a:rPr lang="en-US" sz="1200" b="0" i="0" u="none" strike="noStrike" kern="1200" baseline="30000" dirty="0" smtClean="0">
                <a:solidFill>
                  <a:schemeClr val="tx1"/>
                </a:solidFill>
                <a:effectLst/>
                <a:latin typeface="+mn-lt"/>
                <a:ea typeface="+mn-ea"/>
                <a:cs typeface="+mn-cs"/>
                <a:hlinkClick r:id="rId4"/>
              </a:rPr>
              <a:t>[1]</a:t>
            </a:r>
            <a:r>
              <a:rPr lang="en-US" sz="1200" b="0" i="0" kern="1200" dirty="0" smtClean="0">
                <a:solidFill>
                  <a:schemeClr val="tx1"/>
                </a:solidFill>
                <a:effectLst/>
                <a:latin typeface="+mn-lt"/>
                <a:ea typeface="+mn-ea"/>
                <a:cs typeface="+mn-cs"/>
              </a:rPr>
              <a:t> plural: "crises"; </a:t>
            </a:r>
            <a:r>
              <a:rPr lang="en-US" sz="1200" b="0" i="0" u="none" strike="noStrike" kern="1200" dirty="0" smtClean="0">
                <a:solidFill>
                  <a:schemeClr val="tx1"/>
                </a:solidFill>
                <a:effectLst/>
                <a:latin typeface="+mn-lt"/>
                <a:ea typeface="+mn-ea"/>
                <a:cs typeface="+mn-cs"/>
                <a:hlinkClick r:id="rId5" tooltip="Adjectival form"/>
              </a:rPr>
              <a:t>adjectival form</a:t>
            </a:r>
            <a:r>
              <a:rPr lang="en-US" sz="1200" b="0" i="0" kern="1200" dirty="0" smtClean="0">
                <a:solidFill>
                  <a:schemeClr val="tx1"/>
                </a:solidFill>
                <a:effectLst/>
                <a:latin typeface="+mn-lt"/>
                <a:ea typeface="+mn-ea"/>
                <a:cs typeface="+mn-cs"/>
              </a:rPr>
              <a:t>: "critical") is any </a:t>
            </a:r>
            <a:r>
              <a:rPr lang="en-US" sz="1200" b="0" i="0" u="none" strike="noStrike" kern="1200" dirty="0" smtClean="0">
                <a:solidFill>
                  <a:schemeClr val="tx1"/>
                </a:solidFill>
                <a:effectLst/>
                <a:latin typeface="+mn-lt"/>
                <a:ea typeface="+mn-ea"/>
                <a:cs typeface="+mn-cs"/>
                <a:hlinkClick r:id="rId6" tooltip="Event Horizon (film)"/>
              </a:rPr>
              <a:t>event</a:t>
            </a:r>
            <a:r>
              <a:rPr lang="en-US" sz="1200" b="0" i="0" kern="1200" dirty="0" smtClean="0">
                <a:solidFill>
                  <a:schemeClr val="tx1"/>
                </a:solidFill>
                <a:effectLst/>
                <a:latin typeface="+mn-lt"/>
                <a:ea typeface="+mn-ea"/>
                <a:cs typeface="+mn-cs"/>
              </a:rPr>
              <a:t> that is either going or is expected to lead to an un</a:t>
            </a:r>
            <a:r>
              <a:rPr lang="en-US" sz="1200" b="0" i="0" u="none" strike="noStrike" kern="1200" dirty="0" smtClean="0">
                <a:solidFill>
                  <a:schemeClr val="tx1"/>
                </a:solidFill>
                <a:effectLst/>
                <a:latin typeface="+mn-lt"/>
                <a:ea typeface="+mn-ea"/>
                <a:cs typeface="+mn-cs"/>
                <a:hlinkClick r:id="rId7" tooltip="Stable"/>
              </a:rPr>
              <a:t>stable</a:t>
            </a:r>
            <a:r>
              <a:rPr lang="en-US" sz="1200" b="0" i="0" kern="1200" dirty="0" smtClean="0">
                <a:solidFill>
                  <a:schemeClr val="tx1"/>
                </a:solidFill>
                <a:effectLst/>
                <a:latin typeface="+mn-lt"/>
                <a:ea typeface="+mn-ea"/>
                <a:cs typeface="+mn-cs"/>
              </a:rPr>
              <a:t> and </a:t>
            </a:r>
            <a:r>
              <a:rPr lang="en-US" sz="1200" b="0" i="0" u="none" strike="noStrike" kern="1200" dirty="0" smtClean="0">
                <a:solidFill>
                  <a:schemeClr val="tx1"/>
                </a:solidFill>
                <a:effectLst/>
                <a:latin typeface="+mn-lt"/>
                <a:ea typeface="+mn-ea"/>
                <a:cs typeface="+mn-cs"/>
                <a:hlinkClick r:id="rId8" tooltip="Dangerous (David Guetta song)"/>
              </a:rPr>
              <a:t>dangerous</a:t>
            </a:r>
            <a:r>
              <a:rPr lang="en-US" sz="1200" b="0" i="0" kern="1200" dirty="0" smtClean="0">
                <a:solidFill>
                  <a:schemeClr val="tx1"/>
                </a:solidFill>
                <a:effectLst/>
                <a:latin typeface="+mn-lt"/>
                <a:ea typeface="+mn-ea"/>
                <a:cs typeface="+mn-cs"/>
              </a:rPr>
              <a:t> </a:t>
            </a:r>
            <a:r>
              <a:rPr lang="en-US" sz="1200" b="0" i="0" u="none" strike="noStrike" kern="1200" dirty="0" smtClean="0">
                <a:solidFill>
                  <a:schemeClr val="tx1"/>
                </a:solidFill>
                <a:effectLst/>
                <a:latin typeface="+mn-lt"/>
                <a:ea typeface="+mn-ea"/>
                <a:cs typeface="+mn-cs"/>
                <a:hlinkClick r:id="rId9" tooltip="Situation (song)"/>
              </a:rPr>
              <a:t>situation</a:t>
            </a:r>
            <a:r>
              <a:rPr lang="en-US" sz="1200" b="0" i="0" kern="1200" dirty="0" smtClean="0">
                <a:solidFill>
                  <a:schemeClr val="tx1"/>
                </a:solidFill>
                <a:effectLst/>
                <a:latin typeface="+mn-lt"/>
                <a:ea typeface="+mn-ea"/>
                <a:cs typeface="+mn-cs"/>
              </a:rPr>
              <a:t> </a:t>
            </a:r>
            <a:r>
              <a:rPr lang="en-US" sz="1200" b="0" i="0" u="none" strike="noStrike" kern="1200" dirty="0" smtClean="0">
                <a:solidFill>
                  <a:schemeClr val="tx1"/>
                </a:solidFill>
                <a:effectLst/>
                <a:latin typeface="+mn-lt"/>
                <a:ea typeface="+mn-ea"/>
                <a:cs typeface="+mn-cs"/>
                <a:hlinkClick r:id="rId10" tooltip="Affect (psychology)"/>
              </a:rPr>
              <a:t>affecting</a:t>
            </a:r>
            <a:r>
              <a:rPr lang="en-US" sz="1200" b="0" i="0" kern="1200" dirty="0" smtClean="0">
                <a:solidFill>
                  <a:schemeClr val="tx1"/>
                </a:solidFill>
                <a:effectLst/>
                <a:latin typeface="+mn-lt"/>
                <a:ea typeface="+mn-ea"/>
                <a:cs typeface="+mn-cs"/>
              </a:rPr>
              <a:t> an </a:t>
            </a:r>
            <a:r>
              <a:rPr lang="en-US" sz="1200" b="0" i="0" u="none" strike="noStrike" kern="1200" dirty="0" smtClean="0">
                <a:solidFill>
                  <a:schemeClr val="tx1"/>
                </a:solidFill>
                <a:effectLst/>
                <a:latin typeface="+mn-lt"/>
                <a:ea typeface="+mn-ea"/>
                <a:cs typeface="+mn-cs"/>
                <a:hlinkClick r:id="rId11" tooltip="Individual"/>
              </a:rPr>
              <a:t>individual</a:t>
            </a:r>
            <a:r>
              <a:rPr lang="en-US" sz="1200" b="0" i="0" kern="1200" dirty="0" smtClean="0">
                <a:solidFill>
                  <a:schemeClr val="tx1"/>
                </a:solidFill>
                <a:effectLst/>
                <a:latin typeface="+mn-lt"/>
                <a:ea typeface="+mn-ea"/>
                <a:cs typeface="+mn-cs"/>
              </a:rPr>
              <a:t>, </a:t>
            </a:r>
            <a:r>
              <a:rPr lang="en-US" sz="1200" b="0" i="0" u="none" strike="noStrike" kern="1200" dirty="0" smtClean="0">
                <a:solidFill>
                  <a:schemeClr val="tx1"/>
                </a:solidFill>
                <a:effectLst/>
                <a:latin typeface="+mn-lt"/>
                <a:ea typeface="+mn-ea"/>
                <a:cs typeface="+mn-cs"/>
                <a:hlinkClick r:id="rId12" tooltip="Social group"/>
              </a:rPr>
              <a:t>group</a:t>
            </a:r>
            <a:r>
              <a:rPr lang="en-US" sz="1200" b="0" i="0" kern="1200" dirty="0" smtClean="0">
                <a:solidFill>
                  <a:schemeClr val="tx1"/>
                </a:solidFill>
                <a:effectLst/>
                <a:latin typeface="+mn-lt"/>
                <a:ea typeface="+mn-ea"/>
                <a:cs typeface="+mn-cs"/>
              </a:rPr>
              <a:t>, </a:t>
            </a:r>
            <a:r>
              <a:rPr lang="en-US" sz="1200" b="0" i="0" u="none" strike="noStrike" kern="1200" dirty="0" smtClean="0">
                <a:solidFill>
                  <a:schemeClr val="tx1"/>
                </a:solidFill>
                <a:effectLst/>
                <a:latin typeface="+mn-lt"/>
                <a:ea typeface="+mn-ea"/>
                <a:cs typeface="+mn-cs"/>
                <a:hlinkClick r:id="rId13" tooltip="Community"/>
              </a:rPr>
              <a:t>community</a:t>
            </a:r>
            <a:r>
              <a:rPr lang="en-US" sz="1200" b="0" i="0" kern="1200" dirty="0" smtClean="0">
                <a:solidFill>
                  <a:schemeClr val="tx1"/>
                </a:solidFill>
                <a:effectLst/>
                <a:latin typeface="+mn-lt"/>
                <a:ea typeface="+mn-ea"/>
                <a:cs typeface="+mn-cs"/>
              </a:rPr>
              <a:t>, or whole </a:t>
            </a:r>
            <a:r>
              <a:rPr lang="en-US" sz="1200" b="0" i="0" u="none" strike="noStrike" kern="1200" dirty="0" smtClean="0">
                <a:solidFill>
                  <a:schemeClr val="tx1"/>
                </a:solidFill>
                <a:effectLst/>
                <a:latin typeface="+mn-lt"/>
                <a:ea typeface="+mn-ea"/>
                <a:cs typeface="+mn-cs"/>
                <a:hlinkClick r:id="rId14" tooltip="Society"/>
              </a:rPr>
              <a:t>society</a:t>
            </a:r>
            <a:r>
              <a:rPr lang="en-US" sz="1200" b="0" i="0" kern="1200" dirty="0" smtClean="0">
                <a:solidFill>
                  <a:schemeClr val="tx1"/>
                </a:solidFill>
                <a:effectLst/>
                <a:latin typeface="+mn-lt"/>
                <a:ea typeface="+mn-ea"/>
                <a:cs typeface="+mn-cs"/>
              </a:rPr>
              <a:t>. Crises are deemed to be negative changes in the </a:t>
            </a:r>
            <a:r>
              <a:rPr lang="en-US" sz="1200" b="0" i="0" u="none" strike="noStrike" kern="1200" dirty="0" smtClean="0">
                <a:solidFill>
                  <a:schemeClr val="tx1"/>
                </a:solidFill>
                <a:effectLst/>
                <a:latin typeface="+mn-lt"/>
                <a:ea typeface="+mn-ea"/>
                <a:cs typeface="+mn-cs"/>
                <a:hlinkClick r:id="rId15" tooltip="Security"/>
              </a:rPr>
              <a:t>security</a:t>
            </a:r>
            <a:r>
              <a:rPr lang="en-US" sz="1200" b="0" i="0" kern="1200" dirty="0" smtClean="0">
                <a:solidFill>
                  <a:schemeClr val="tx1"/>
                </a:solidFill>
                <a:effectLst/>
                <a:latin typeface="+mn-lt"/>
                <a:ea typeface="+mn-ea"/>
                <a:cs typeface="+mn-cs"/>
              </a:rPr>
              <a:t>, </a:t>
            </a:r>
            <a:r>
              <a:rPr lang="en-US" sz="1200" b="0" i="0" u="none" strike="noStrike" kern="1200" dirty="0" smtClean="0">
                <a:solidFill>
                  <a:schemeClr val="tx1"/>
                </a:solidFill>
                <a:effectLst/>
                <a:latin typeface="+mn-lt"/>
                <a:ea typeface="+mn-ea"/>
                <a:cs typeface="+mn-cs"/>
                <a:hlinkClick r:id="rId16" tooltip="Economic"/>
              </a:rPr>
              <a:t>economic</a:t>
            </a:r>
            <a:r>
              <a:rPr lang="en-US" sz="1200" b="0" i="0" kern="1200" dirty="0" smtClean="0">
                <a:solidFill>
                  <a:schemeClr val="tx1"/>
                </a:solidFill>
                <a:effectLst/>
                <a:latin typeface="+mn-lt"/>
                <a:ea typeface="+mn-ea"/>
                <a:cs typeface="+mn-cs"/>
              </a:rPr>
              <a:t>, </a:t>
            </a:r>
            <a:r>
              <a:rPr lang="en-US" sz="1200" b="0" i="0" u="none" strike="noStrike" kern="1200" dirty="0" smtClean="0">
                <a:solidFill>
                  <a:schemeClr val="tx1"/>
                </a:solidFill>
                <a:effectLst/>
                <a:latin typeface="+mn-lt"/>
                <a:ea typeface="+mn-ea"/>
                <a:cs typeface="+mn-cs"/>
                <a:hlinkClick r:id="rId17" tooltip="Political"/>
              </a:rPr>
              <a:t>political</a:t>
            </a:r>
            <a:r>
              <a:rPr lang="en-US" sz="1200" b="0" i="0" kern="1200" dirty="0" smtClean="0">
                <a:solidFill>
                  <a:schemeClr val="tx1"/>
                </a:solidFill>
                <a:effectLst/>
                <a:latin typeface="+mn-lt"/>
                <a:ea typeface="+mn-ea"/>
                <a:cs typeface="+mn-cs"/>
              </a:rPr>
              <a:t>, </a:t>
            </a:r>
            <a:r>
              <a:rPr lang="en-US" sz="1200" b="0" i="0" u="none" strike="noStrike" kern="1200" dirty="0" smtClean="0">
                <a:solidFill>
                  <a:schemeClr val="tx1"/>
                </a:solidFill>
                <a:effectLst/>
                <a:latin typeface="+mn-lt"/>
                <a:ea typeface="+mn-ea"/>
                <a:cs typeface="+mn-cs"/>
                <a:hlinkClick r:id="rId18" tooltip="Societal"/>
              </a:rPr>
              <a:t>societal</a:t>
            </a:r>
            <a:r>
              <a:rPr lang="en-US" sz="1200" b="0" i="0" kern="1200" dirty="0" smtClean="0">
                <a:solidFill>
                  <a:schemeClr val="tx1"/>
                </a:solidFill>
                <a:effectLst/>
                <a:latin typeface="+mn-lt"/>
                <a:ea typeface="+mn-ea"/>
                <a:cs typeface="+mn-cs"/>
              </a:rPr>
              <a:t>, or </a:t>
            </a:r>
            <a:r>
              <a:rPr lang="en-US" sz="1200" b="0" i="0" u="none" strike="noStrike" kern="1200" dirty="0" smtClean="0">
                <a:solidFill>
                  <a:schemeClr val="tx1"/>
                </a:solidFill>
                <a:effectLst/>
                <a:latin typeface="+mn-lt"/>
                <a:ea typeface="+mn-ea"/>
                <a:cs typeface="+mn-cs"/>
                <a:hlinkClick r:id="rId19" tooltip="Environmental policy"/>
              </a:rPr>
              <a:t>environmental</a:t>
            </a:r>
            <a:r>
              <a:rPr lang="en-US" sz="1200" b="0" i="0" kern="1200" dirty="0" smtClean="0">
                <a:solidFill>
                  <a:schemeClr val="tx1"/>
                </a:solidFill>
                <a:effectLst/>
                <a:latin typeface="+mn-lt"/>
                <a:ea typeface="+mn-ea"/>
                <a:cs typeface="+mn-cs"/>
              </a:rPr>
              <a:t> </a:t>
            </a:r>
            <a:r>
              <a:rPr lang="en-US" sz="1200" b="0" i="0" u="none" strike="noStrike" kern="1200" dirty="0" smtClean="0">
                <a:solidFill>
                  <a:schemeClr val="tx1"/>
                </a:solidFill>
                <a:effectLst/>
                <a:latin typeface="+mn-lt"/>
                <a:ea typeface="+mn-ea"/>
                <a:cs typeface="+mn-cs"/>
                <a:hlinkClick r:id="rId20" tooltip="Affair"/>
              </a:rPr>
              <a:t>affairs</a:t>
            </a:r>
            <a:r>
              <a:rPr lang="en-US" sz="1200" b="0" i="0" kern="1200" dirty="0" smtClean="0">
                <a:solidFill>
                  <a:schemeClr val="tx1"/>
                </a:solidFill>
                <a:effectLst/>
                <a:latin typeface="+mn-lt"/>
                <a:ea typeface="+mn-ea"/>
                <a:cs typeface="+mn-cs"/>
              </a:rPr>
              <a:t>, especially when they occur abruptly, with little or no </a:t>
            </a:r>
            <a:r>
              <a:rPr lang="en-US" sz="1200" b="0" i="0" u="none" strike="noStrike" kern="1200" dirty="0" smtClean="0">
                <a:solidFill>
                  <a:schemeClr val="tx1"/>
                </a:solidFill>
                <a:effectLst/>
                <a:latin typeface="+mn-lt"/>
                <a:ea typeface="+mn-ea"/>
                <a:cs typeface="+mn-cs"/>
                <a:hlinkClick r:id="rId21" tooltip="Warning system"/>
              </a:rPr>
              <a:t>warning</a:t>
            </a:r>
            <a:r>
              <a:rPr lang="en-US" sz="1200" b="0" i="0" kern="1200" dirty="0" smtClean="0">
                <a:solidFill>
                  <a:schemeClr val="tx1"/>
                </a:solidFill>
                <a:effectLst/>
                <a:latin typeface="+mn-lt"/>
                <a:ea typeface="+mn-ea"/>
                <a:cs typeface="+mn-cs"/>
              </a:rPr>
              <a:t>. More loosely, it is a term meaning "a testing time" or an "emergency event".</a:t>
            </a:r>
            <a:endParaRPr lang="en-US" dirty="0"/>
          </a:p>
        </p:txBody>
      </p:sp>
    </p:spTree>
    <p:extLst>
      <p:ext uri="{BB962C8B-B14F-4D97-AF65-F5344CB8AC3E}">
        <p14:creationId xmlns:p14="http://schemas.microsoft.com/office/powerpoint/2010/main" val="6247655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149850" y="1257300"/>
            <a:ext cx="5245100" cy="3394075"/>
          </a:xfrm>
          <a:prstGeom prst="rect">
            <a:avLst/>
          </a:prstGeom>
          <a:noFill/>
          <a:ln w="12700">
            <a:solidFill>
              <a:prstClr val="black"/>
            </a:solidFill>
          </a:ln>
        </p:spPr>
      </p:sp>
      <p:sp>
        <p:nvSpPr>
          <p:cNvPr id="3" name="Notes Placeholder 2"/>
          <p:cNvSpPr>
            <a:spLocks noGrp="1"/>
          </p:cNvSpPr>
          <p:nvPr>
            <p:ph type="body" idx="1"/>
          </p:nvPr>
        </p:nvSpPr>
        <p:spPr>
          <a:xfrm>
            <a:off x="1554163" y="4840288"/>
            <a:ext cx="12436475" cy="3960812"/>
          </a:xfrm>
          <a:prstGeom prst="rect">
            <a:avLst/>
          </a:prstGeom>
        </p:spPr>
        <p:txBody>
          <a:bodyPr/>
          <a:lstStyle/>
          <a:p>
            <a:r>
              <a:rPr lang="en-US" dirty="0" smtClean="0"/>
              <a:t>http://</a:t>
            </a:r>
            <a:r>
              <a:rPr lang="en-US" dirty="0" err="1" smtClean="0"/>
              <a:t>www.ou.edu</a:t>
            </a:r>
            <a:r>
              <a:rPr lang="en-US" dirty="0" smtClean="0"/>
              <a:t>/</a:t>
            </a:r>
            <a:r>
              <a:rPr lang="en-US" dirty="0" err="1" smtClean="0"/>
              <a:t>deptcomm</a:t>
            </a:r>
            <a:r>
              <a:rPr lang="en-US" dirty="0" smtClean="0"/>
              <a:t>/</a:t>
            </a:r>
            <a:r>
              <a:rPr lang="en-US" dirty="0" err="1" smtClean="0"/>
              <a:t>dodjcc</a:t>
            </a:r>
            <a:r>
              <a:rPr lang="en-US" dirty="0" smtClean="0"/>
              <a:t>/groups/02C2/Johnson%20&amp;%20Johnson.htm</a:t>
            </a:r>
          </a:p>
          <a:p>
            <a:endParaRPr lang="en-US" dirty="0" smtClean="0"/>
          </a:p>
          <a:p>
            <a:r>
              <a:rPr lang="en-US" sz="1200" b="1" kern="1200" dirty="0" smtClean="0">
                <a:solidFill>
                  <a:schemeClr val="tx1"/>
                </a:solidFill>
                <a:latin typeface="+mn-lt"/>
                <a:ea typeface="+mn-ea"/>
                <a:cs typeface="+mn-cs"/>
                <a:hlinkClick r:id="rId3" invalidUrl="http://www.ou.edu/deptcomm/dodjcc/groups/02C2/comm theories.htm"/>
              </a:rPr>
              <a:t/>
            </a:r>
            <a:br>
              <a:rPr lang="en-US" sz="1200" b="1" kern="1200" dirty="0" smtClean="0">
                <a:solidFill>
                  <a:schemeClr val="tx1"/>
                </a:solidFill>
                <a:latin typeface="+mn-lt"/>
                <a:ea typeface="+mn-ea"/>
                <a:cs typeface="+mn-cs"/>
                <a:hlinkClick r:id="rId3" invalidUrl="http://www.ou.edu/deptcomm/dodjcc/groups/02C2/comm theories.htm"/>
              </a:rPr>
            </a:br>
            <a:r>
              <a:rPr lang="en-US" sz="1200" b="1" kern="1200" dirty="0" smtClean="0">
                <a:solidFill>
                  <a:schemeClr val="tx1"/>
                </a:solidFill>
                <a:latin typeface="+mn-lt"/>
                <a:ea typeface="+mn-ea"/>
                <a:cs typeface="+mn-cs"/>
                <a:hlinkClick r:id="rId3" invalidUrl="http://www.ou.edu/deptcomm/dodjcc/groups/02C2/comm theories.htm"/>
              </a:rPr>
              <a:t>Communication Theories</a:t>
            </a:r>
            <a:endParaRPr lang="en-US" dirty="0" smtClean="0"/>
          </a:p>
          <a:p>
            <a:r>
              <a:rPr lang="en-US" sz="1200" b="1" kern="1200" dirty="0" smtClean="0">
                <a:solidFill>
                  <a:schemeClr val="tx1"/>
                </a:solidFill>
                <a:latin typeface="+mn-lt"/>
                <a:ea typeface="+mn-ea"/>
                <a:cs typeface="+mn-cs"/>
                <a:hlinkClick r:id="rId4"/>
              </a:rPr>
              <a:t>Methods</a:t>
            </a:r>
            <a:endParaRPr lang="en-US" dirty="0" smtClean="0"/>
          </a:p>
          <a:p>
            <a:r>
              <a:rPr lang="en-US" sz="1200" b="1" kern="1200" dirty="0" smtClean="0">
                <a:solidFill>
                  <a:schemeClr val="tx1"/>
                </a:solidFill>
                <a:latin typeface="+mn-lt"/>
                <a:ea typeface="+mn-ea"/>
                <a:cs typeface="+mn-cs"/>
              </a:rPr>
              <a:t>Analysis</a:t>
            </a:r>
            <a:br>
              <a:rPr lang="en-US" sz="1200" b="1" kern="1200" dirty="0" smtClean="0">
                <a:solidFill>
                  <a:schemeClr val="tx1"/>
                </a:solidFill>
                <a:latin typeface="+mn-lt"/>
                <a:ea typeface="+mn-ea"/>
                <a:cs typeface="+mn-cs"/>
              </a:rPr>
            </a:br>
            <a:r>
              <a:rPr lang="en-US" sz="1200" i="1" kern="1200" dirty="0" smtClean="0">
                <a:solidFill>
                  <a:schemeClr val="tx1"/>
                </a:solidFill>
                <a:latin typeface="+mn-lt"/>
                <a:ea typeface="+mn-ea"/>
                <a:cs typeface="+mn-cs"/>
                <a:hlinkClick r:id="rId5"/>
              </a:rPr>
              <a:t>Denny's</a:t>
            </a:r>
            <a:r>
              <a:rPr lang="en-US" sz="1200" i="1" kern="1200" dirty="0" smtClean="0">
                <a:solidFill>
                  <a:schemeClr val="tx1"/>
                </a:solidFill>
                <a:latin typeface="+mn-lt"/>
                <a:ea typeface="+mn-ea"/>
                <a:cs typeface="+mn-cs"/>
              </a:rPr>
              <a:t/>
            </a:r>
            <a:br>
              <a:rPr lang="en-US" sz="1200" i="1" kern="1200" dirty="0" smtClean="0">
                <a:solidFill>
                  <a:schemeClr val="tx1"/>
                </a:solidFill>
                <a:latin typeface="+mn-lt"/>
                <a:ea typeface="+mn-ea"/>
                <a:cs typeface="+mn-cs"/>
              </a:rPr>
            </a:br>
            <a:r>
              <a:rPr lang="en-US" sz="1200" i="1" kern="1200" dirty="0" smtClean="0">
                <a:solidFill>
                  <a:schemeClr val="tx1"/>
                </a:solidFill>
                <a:latin typeface="+mn-lt"/>
                <a:ea typeface="+mn-ea"/>
                <a:cs typeface="+mn-cs"/>
                <a:hlinkClick r:id="rId6"/>
              </a:rPr>
              <a:t>Challenger</a:t>
            </a:r>
            <a:r>
              <a:rPr lang="en-US" sz="1200" i="1" kern="1200" dirty="0" smtClean="0">
                <a:solidFill>
                  <a:schemeClr val="tx1"/>
                </a:solidFill>
                <a:latin typeface="+mn-lt"/>
                <a:ea typeface="+mn-ea"/>
                <a:cs typeface="+mn-cs"/>
              </a:rPr>
              <a:t/>
            </a:r>
            <a:br>
              <a:rPr lang="en-US" sz="1200" i="1" kern="1200" dirty="0" smtClean="0">
                <a:solidFill>
                  <a:schemeClr val="tx1"/>
                </a:solidFill>
                <a:latin typeface="+mn-lt"/>
                <a:ea typeface="+mn-ea"/>
                <a:cs typeface="+mn-cs"/>
              </a:rPr>
            </a:br>
            <a:r>
              <a:rPr lang="en-US" sz="1200" i="1" kern="1200" dirty="0" smtClean="0">
                <a:solidFill>
                  <a:schemeClr val="tx1"/>
                </a:solidFill>
                <a:latin typeface="+mn-lt"/>
                <a:ea typeface="+mn-ea"/>
                <a:cs typeface="+mn-cs"/>
                <a:hlinkClick r:id="rId7" invalidUrl="http://www.ou.edu/deptcomm/dodjcc/groups/02C2/Jack in the Box.htm"/>
              </a:rPr>
              <a:t>Jack in the Box</a:t>
            </a:r>
            <a:r>
              <a:rPr lang="en-US" sz="1200" i="1" kern="1200" dirty="0" smtClean="0">
                <a:solidFill>
                  <a:schemeClr val="tx1"/>
                </a:solidFill>
                <a:latin typeface="+mn-lt"/>
                <a:ea typeface="+mn-ea"/>
                <a:cs typeface="+mn-cs"/>
              </a:rPr>
              <a:t/>
            </a:r>
            <a:br>
              <a:rPr lang="en-US" sz="1200" i="1" kern="1200" dirty="0" smtClean="0">
                <a:solidFill>
                  <a:schemeClr val="tx1"/>
                </a:solidFill>
                <a:latin typeface="+mn-lt"/>
                <a:ea typeface="+mn-ea"/>
                <a:cs typeface="+mn-cs"/>
              </a:rPr>
            </a:br>
            <a:r>
              <a:rPr lang="en-US" sz="1200" i="1" kern="1200" dirty="0" smtClean="0">
                <a:solidFill>
                  <a:schemeClr val="tx1"/>
                </a:solidFill>
                <a:latin typeface="+mn-lt"/>
                <a:ea typeface="+mn-ea"/>
                <a:cs typeface="+mn-cs"/>
                <a:hlinkClick r:id="rId8" invalidUrl="http://www.ou.edu/deptcomm/dodjcc/groups/02C2/Johnson &amp; Johnson.htm"/>
              </a:rPr>
              <a:t>Tylenol</a:t>
            </a:r>
            <a:r>
              <a:rPr lang="en-US" sz="1200" i="1" kern="1200" dirty="0" smtClean="0">
                <a:solidFill>
                  <a:schemeClr val="tx1"/>
                </a:solidFill>
                <a:latin typeface="+mn-lt"/>
                <a:ea typeface="+mn-ea"/>
                <a:cs typeface="+mn-cs"/>
              </a:rPr>
              <a:t/>
            </a:r>
            <a:br>
              <a:rPr lang="en-US" sz="1200" i="1" kern="1200" dirty="0" smtClean="0">
                <a:solidFill>
                  <a:schemeClr val="tx1"/>
                </a:solidFill>
                <a:latin typeface="+mn-lt"/>
                <a:ea typeface="+mn-ea"/>
                <a:cs typeface="+mn-cs"/>
              </a:rPr>
            </a:br>
            <a:r>
              <a:rPr lang="en-US" sz="1200" i="1" kern="1200" dirty="0" smtClean="0">
                <a:solidFill>
                  <a:schemeClr val="tx1"/>
                </a:solidFill>
                <a:latin typeface="+mn-lt"/>
                <a:ea typeface="+mn-ea"/>
                <a:cs typeface="+mn-cs"/>
                <a:hlinkClick r:id="rId9" invalidUrl="http://www.ou.edu/deptcomm/dodjcc/groups/02C2/Union Carbide.htm"/>
              </a:rPr>
              <a:t>Union Carbide</a:t>
            </a:r>
            <a:endParaRPr lang="en-US" dirty="0" smtClean="0"/>
          </a:p>
          <a:p>
            <a:r>
              <a:rPr lang="en-US" sz="1200" b="1" kern="1200" dirty="0" smtClean="0">
                <a:solidFill>
                  <a:schemeClr val="tx1"/>
                </a:solidFill>
                <a:latin typeface="+mn-lt"/>
                <a:ea typeface="+mn-ea"/>
                <a:cs typeface="+mn-cs"/>
                <a:hlinkClick r:id="rId10"/>
              </a:rPr>
              <a:t>Discussion</a:t>
            </a:r>
            <a:r>
              <a:rPr lang="en-US" sz="1200" b="1" kern="1200" dirty="0" smtClean="0">
                <a:solidFill>
                  <a:schemeClr val="tx1"/>
                </a:solidFill>
                <a:latin typeface="+mn-lt"/>
                <a:ea typeface="+mn-ea"/>
                <a:cs typeface="+mn-cs"/>
              </a:rPr>
              <a:t/>
            </a:r>
            <a:br>
              <a:rPr lang="en-US" sz="1200" b="1" kern="1200" dirty="0" smtClean="0">
                <a:solidFill>
                  <a:schemeClr val="tx1"/>
                </a:solidFill>
                <a:latin typeface="+mn-lt"/>
                <a:ea typeface="+mn-ea"/>
                <a:cs typeface="+mn-cs"/>
              </a:rPr>
            </a:br>
            <a:r>
              <a:rPr lang="en-US" sz="1200" b="1" kern="1200" dirty="0" smtClean="0">
                <a:solidFill>
                  <a:schemeClr val="tx1"/>
                </a:solidFill>
                <a:latin typeface="+mn-lt"/>
                <a:ea typeface="+mn-ea"/>
                <a:cs typeface="+mn-cs"/>
              </a:rPr>
              <a:t/>
            </a:r>
            <a:br>
              <a:rPr lang="en-US" sz="1200" b="1" kern="1200" dirty="0" smtClean="0">
                <a:solidFill>
                  <a:schemeClr val="tx1"/>
                </a:solidFill>
                <a:latin typeface="+mn-lt"/>
                <a:ea typeface="+mn-ea"/>
                <a:cs typeface="+mn-cs"/>
              </a:rPr>
            </a:br>
            <a:r>
              <a:rPr lang="en-US" sz="1200" b="1" kern="1200" dirty="0" smtClean="0">
                <a:solidFill>
                  <a:schemeClr val="tx1"/>
                </a:solidFill>
                <a:latin typeface="+mn-lt"/>
                <a:ea typeface="+mn-ea"/>
                <a:cs typeface="+mn-cs"/>
                <a:hlinkClick r:id="rId11" invalidUrl="http://www.ou.edu/deptcomm/dodjcc/groups/02C2/reference list.htm"/>
              </a:rPr>
              <a:t>Reference List</a:t>
            </a:r>
            <a:endParaRPr lang="en-US" dirty="0" smtClean="0"/>
          </a:p>
          <a:p>
            <a:r>
              <a:rPr lang="en-US" sz="1200" b="1" kern="1200" dirty="0" smtClean="0">
                <a:solidFill>
                  <a:schemeClr val="tx1"/>
                </a:solidFill>
                <a:latin typeface="+mn-lt"/>
                <a:ea typeface="+mn-ea"/>
                <a:cs typeface="+mn-cs"/>
                <a:hlinkClick r:id="rId12" invalidUrl="http://www.ou.edu/deptcomm/dodjcc/groups/02C2/team members.htm"/>
              </a:rPr>
              <a:t>Team Members</a:t>
            </a:r>
            <a:endParaRPr lang="en-US" dirty="0" smtClean="0"/>
          </a:p>
          <a:p>
            <a:r>
              <a:rPr lang="en-US" sz="1200" b="1" kern="1200" dirty="0" smtClean="0">
                <a:solidFill>
                  <a:schemeClr val="tx1"/>
                </a:solidFill>
                <a:latin typeface="+mn-lt"/>
                <a:ea typeface="+mn-ea"/>
                <a:cs typeface="+mn-cs"/>
              </a:rPr>
              <a:t>Analysis</a:t>
            </a:r>
            <a:br>
              <a:rPr lang="en-US" sz="1200" b="1" kern="1200" dirty="0" smtClean="0">
                <a:solidFill>
                  <a:schemeClr val="tx1"/>
                </a:solidFill>
                <a:latin typeface="+mn-lt"/>
                <a:ea typeface="+mn-ea"/>
                <a:cs typeface="+mn-cs"/>
              </a:rPr>
            </a:br>
            <a:r>
              <a:rPr lang="en-US" sz="1200" kern="1200" dirty="0" smtClean="0">
                <a:solidFill>
                  <a:schemeClr val="tx1"/>
                </a:solidFill>
                <a:latin typeface="+mn-lt"/>
                <a:ea typeface="+mn-ea"/>
                <a:cs typeface="+mn-cs"/>
              </a:rPr>
              <a:t>Case Study: The Johnson &amp; Johnson Tylenol Crisis</a:t>
            </a:r>
            <a:r>
              <a:rPr lang="en-US" sz="1200" b="1" kern="1200" dirty="0" smtClean="0">
                <a:solidFill>
                  <a:schemeClr val="tx1"/>
                </a:solidFill>
                <a:latin typeface="+mn-lt"/>
                <a:ea typeface="+mn-ea"/>
                <a:cs typeface="+mn-cs"/>
              </a:rPr>
              <a:t/>
            </a:r>
            <a:br>
              <a:rPr lang="en-US" sz="1200" b="1" kern="1200" dirty="0" smtClean="0">
                <a:solidFill>
                  <a:schemeClr val="tx1"/>
                </a:solidFill>
                <a:latin typeface="+mn-lt"/>
                <a:ea typeface="+mn-ea"/>
                <a:cs typeface="+mn-cs"/>
              </a:rPr>
            </a:br>
            <a:r>
              <a:rPr lang="en-US" sz="1200" b="1" kern="1200" dirty="0" smtClean="0">
                <a:solidFill>
                  <a:schemeClr val="tx1"/>
                </a:solidFill>
                <a:latin typeface="+mn-lt"/>
                <a:ea typeface="+mn-ea"/>
                <a:cs typeface="+mn-cs"/>
              </a:rPr>
              <a:t/>
            </a:r>
            <a:br>
              <a:rPr lang="en-US" sz="1200" b="1" kern="1200" dirty="0" smtClean="0">
                <a:solidFill>
                  <a:schemeClr val="tx1"/>
                </a:solidFill>
                <a:latin typeface="+mn-lt"/>
                <a:ea typeface="+mn-ea"/>
                <a:cs typeface="+mn-cs"/>
              </a:rPr>
            </a:br>
            <a:r>
              <a:rPr lang="en-US" sz="1200" kern="1200" dirty="0" smtClean="0">
                <a:solidFill>
                  <a:schemeClr val="tx1"/>
                </a:solidFill>
                <a:latin typeface="+mn-lt"/>
                <a:ea typeface="+mn-ea"/>
                <a:cs typeface="+mn-cs"/>
              </a:rPr>
              <a:t>Before the crisis, Tylenol was the most successful over-the-counter product in the United States with over one hundred million users. Tylenol was responsible for 19 percent of Johnson &amp; Johnson's corporate profits during the first 3 quarters of 1982. Tylenol accounted for 13 percent of Johnson &amp; Johnson's year-to-year sales growth and 33 percent of the company's year-to-year profit growth. Tylenol was the absolute leader in the painkiller field accounting for a 37 percent market share, outselling the next four leading painkillers combined, including Anacin, Bayer, </a:t>
            </a:r>
            <a:r>
              <a:rPr lang="en-US" sz="1200" kern="1200" dirty="0" err="1" smtClean="0">
                <a:solidFill>
                  <a:schemeClr val="tx1"/>
                </a:solidFill>
                <a:latin typeface="+mn-lt"/>
                <a:ea typeface="+mn-ea"/>
                <a:cs typeface="+mn-cs"/>
              </a:rPr>
              <a:t>Bufferin</a:t>
            </a:r>
            <a:r>
              <a:rPr lang="en-US" sz="1200" kern="1200" dirty="0" smtClean="0">
                <a:solidFill>
                  <a:schemeClr val="tx1"/>
                </a:solidFill>
                <a:latin typeface="+mn-lt"/>
                <a:ea typeface="+mn-ea"/>
                <a:cs typeface="+mn-cs"/>
              </a:rPr>
              <a:t>, and Excedrin. Had Tylenol been a corporate entity unto itself, profits would have placed it in the top half of the Fortune 500 (Berge, 1998). </a:t>
            </a:r>
            <a:br>
              <a:rPr lang="en-US" sz="1200" kern="1200" dirty="0" smtClean="0">
                <a:solidFill>
                  <a:schemeClr val="tx1"/>
                </a:solidFill>
                <a:latin typeface="+mn-lt"/>
                <a:ea typeface="+mn-ea"/>
                <a:cs typeface="+mn-cs"/>
              </a:rPr>
            </a:br>
            <a:r>
              <a:rPr lang="en-US" sz="1200" kern="1200" dirty="0" smtClean="0">
                <a:solidFill>
                  <a:schemeClr val="tx1"/>
                </a:solidFill>
                <a:latin typeface="+mn-lt"/>
                <a:ea typeface="+mn-ea"/>
                <a:cs typeface="+mn-cs"/>
              </a:rPr>
              <a:t/>
            </a:r>
            <a:br>
              <a:rPr lang="en-US" sz="1200" kern="1200" dirty="0" smtClean="0">
                <a:solidFill>
                  <a:schemeClr val="tx1"/>
                </a:solidFill>
                <a:latin typeface="+mn-lt"/>
                <a:ea typeface="+mn-ea"/>
                <a:cs typeface="+mn-cs"/>
              </a:rPr>
            </a:br>
            <a:r>
              <a:rPr lang="en-US" sz="1200" kern="1200" dirty="0" smtClean="0">
                <a:solidFill>
                  <a:schemeClr val="tx1"/>
                </a:solidFill>
                <a:latin typeface="+mn-lt"/>
                <a:ea typeface="+mn-ea"/>
                <a:cs typeface="+mn-cs"/>
              </a:rPr>
              <a:t>During the fall of 1982, for reasons not known, a malevolent person or persons, presumably unknown, replaced Tylenol Extra-Strength capsules with cyanide-laced capsules, resealed the packages, and deposited them on the shelves of at least a half-dozen or so pharmacies, and food stores in the Chicago area. The poison capsules were purchased, and seven unsuspecting people died a horrible death.</a:t>
            </a:r>
          </a:p>
          <a:p>
            <a:endParaRPr lang="en-US" sz="1200" kern="1200" dirty="0" smtClean="0">
              <a:solidFill>
                <a:schemeClr val="tx1"/>
              </a:solidFill>
              <a:latin typeface="+mn-lt"/>
              <a:ea typeface="+mn-ea"/>
              <a:cs typeface="+mn-cs"/>
            </a:endParaRPr>
          </a:p>
          <a:p>
            <a:r>
              <a:rPr lang="en-US" sz="1200" b="0" i="0" kern="1200" dirty="0" smtClean="0">
                <a:solidFill>
                  <a:schemeClr val="tx1"/>
                </a:solidFill>
                <a:effectLst/>
                <a:latin typeface="+mn-lt"/>
                <a:ea typeface="+mn-ea"/>
                <a:cs typeface="+mn-cs"/>
              </a:rPr>
              <a:t>The team's strategy guidance from Burke was first, "How do we protect the people?" and second "How do we save this product?" The company's first actions were to immediately alerted consumers across the nation, via the media, not to consume any type of Tylenol product. They told consumers not to resume using the product until the extent of the tampering could be determined. Johnson &amp; Johnson, along with stopping the production and advertising of Tylenol, withdraw all Tylenol capsules from the store shelves in Chicago and the surrounding area. After finding 2 more contaminated bottles Tylenol realized the vulnerability of the product and ordered a national withdraw of every capsule</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Johnson &amp; Johnson's failure to employ/establish a positive relationship with the media, a key stakeholder, forced the company to respond to the crisis in an advertising-like manner. Johnson &amp; Johnson received criticism from the media for not being genuine due to the slick sales-like response ads run during the crisis. The personal messages with the media from the CEO of the organization enabled Johnson &amp; Johnson to overcome this problem. </a:t>
            </a:r>
            <a:r>
              <a:rPr lang="en-US" dirty="0" smtClean="0"/>
              <a:t/>
            </a:r>
            <a:br>
              <a:rPr lang="en-US" dirty="0" smtClean="0"/>
            </a:br>
            <a:r>
              <a:rPr lang="en-US" sz="1200" b="0" i="0" kern="1200" dirty="0" smtClean="0">
                <a:solidFill>
                  <a:schemeClr val="tx1"/>
                </a:solidFill>
                <a:effectLst/>
                <a:latin typeface="+mn-lt"/>
                <a:ea typeface="+mn-ea"/>
                <a:cs typeface="+mn-cs"/>
              </a:rPr>
              <a:t>Today Johnson &amp; Johnson has completely recovered its market share lost during the crisis. The organization was able to reestablish the Tylenol brand name as one to the must trusted over-the-counter consumer products in American. </a:t>
            </a:r>
            <a:r>
              <a:rPr lang="en-US" sz="1200" b="0" i="0" kern="1200" smtClean="0">
                <a:solidFill>
                  <a:schemeClr val="tx1"/>
                </a:solidFill>
                <a:effectLst/>
                <a:latin typeface="+mn-lt"/>
                <a:ea typeface="+mn-ea"/>
                <a:cs typeface="+mn-cs"/>
              </a:rPr>
              <a:t>Johnson &amp; Johnson's handing of the Tylenol crisis is clearly the example other companies should follow if the find themselves on the brink of losing everything. </a:t>
            </a:r>
            <a:endParaRPr lang="en-US" smtClean="0"/>
          </a:p>
          <a:p>
            <a:endParaRPr lang="en-US" dirty="0"/>
          </a:p>
        </p:txBody>
      </p:sp>
    </p:spTree>
    <p:extLst>
      <p:ext uri="{BB962C8B-B14F-4D97-AF65-F5344CB8AC3E}">
        <p14:creationId xmlns:p14="http://schemas.microsoft.com/office/powerpoint/2010/main" val="3199980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149850" y="1257300"/>
            <a:ext cx="5245100" cy="3394075"/>
          </a:xfrm>
          <a:prstGeom prst="rect">
            <a:avLst/>
          </a:prstGeom>
          <a:noFill/>
          <a:ln w="12700">
            <a:solidFill>
              <a:prstClr val="black"/>
            </a:solidFill>
          </a:ln>
        </p:spPr>
      </p:sp>
      <p:sp>
        <p:nvSpPr>
          <p:cNvPr id="3" name="Notes Placeholder 2"/>
          <p:cNvSpPr>
            <a:spLocks noGrp="1"/>
          </p:cNvSpPr>
          <p:nvPr>
            <p:ph type="body" idx="1"/>
          </p:nvPr>
        </p:nvSpPr>
        <p:spPr>
          <a:xfrm>
            <a:off x="1554163" y="4840288"/>
            <a:ext cx="12436475" cy="3960812"/>
          </a:xfrm>
          <a:prstGeom prst="rect">
            <a:avLst/>
          </a:prstGeom>
        </p:spPr>
        <p:txBody>
          <a:bodyPr/>
          <a:lstStyle/>
          <a:p>
            <a:r>
              <a:rPr lang="en-US" sz="1200" b="1" i="0" kern="1200" dirty="0" smtClean="0">
                <a:solidFill>
                  <a:schemeClr val="tx1"/>
                </a:solidFill>
                <a:effectLst/>
                <a:latin typeface="+mn-lt"/>
                <a:ea typeface="+mn-ea"/>
                <a:cs typeface="+mn-cs"/>
              </a:rPr>
              <a:t>The First 30 Minutes</a:t>
            </a:r>
          </a:p>
          <a:p>
            <a:r>
              <a:rPr lang="en-US" sz="1200" b="0" i="0" kern="1200" dirty="0" smtClean="0">
                <a:solidFill>
                  <a:schemeClr val="tx1"/>
                </a:solidFill>
                <a:effectLst/>
                <a:latin typeface="+mn-lt"/>
                <a:ea typeface="+mn-ea"/>
                <a:cs typeface="+mn-cs"/>
              </a:rPr>
              <a:t>What is done in the first 30 minutes of a crisis is crucial in determining people’s perceptions of the crisis and how it was handled.</a:t>
            </a:r>
          </a:p>
          <a:p>
            <a:r>
              <a:rPr lang="en-US" sz="1200" b="0" i="0" kern="1200" dirty="0" smtClean="0">
                <a:solidFill>
                  <a:schemeClr val="tx1"/>
                </a:solidFill>
                <a:effectLst/>
                <a:latin typeface="+mn-lt"/>
                <a:ea typeface="+mn-ea"/>
                <a:cs typeface="+mn-cs"/>
              </a:rPr>
              <a:t>Have the appropriate person handle the situation. An administrator (the principal or an assistant/designee) should take charge of the situation, implementing the crisis plan.</a:t>
            </a:r>
          </a:p>
          <a:p>
            <a:r>
              <a:rPr lang="en-US" sz="1200" b="0" i="0" kern="1200" dirty="0" smtClean="0">
                <a:solidFill>
                  <a:schemeClr val="tx1"/>
                </a:solidFill>
                <a:effectLst/>
                <a:latin typeface="+mn-lt"/>
                <a:ea typeface="+mn-ea"/>
                <a:cs typeface="+mn-cs"/>
              </a:rPr>
              <a:t>Understand the circumstances; define the problems.</a:t>
            </a:r>
          </a:p>
          <a:p>
            <a:r>
              <a:rPr lang="en-US" sz="1200" b="0" i="0" kern="1200" dirty="0" smtClean="0">
                <a:solidFill>
                  <a:schemeClr val="tx1"/>
                </a:solidFill>
                <a:effectLst/>
                <a:latin typeface="+mn-lt"/>
                <a:ea typeface="+mn-ea"/>
                <a:cs typeface="+mn-cs"/>
              </a:rPr>
              <a:t>Consider the options; act decisively to ensure the health and safety of students and staff and protection of district property.</a:t>
            </a:r>
          </a:p>
          <a:p>
            <a:r>
              <a:rPr lang="en-US" sz="1200" b="0" i="0" kern="1200" dirty="0" smtClean="0">
                <a:solidFill>
                  <a:schemeClr val="tx1"/>
                </a:solidFill>
                <a:effectLst/>
                <a:latin typeface="+mn-lt"/>
                <a:ea typeface="+mn-ea"/>
                <a:cs typeface="+mn-cs"/>
              </a:rPr>
              <a:t>Communicate with staff; keep the news media informed.</a:t>
            </a:r>
          </a:p>
          <a:p>
            <a:r>
              <a:rPr lang="en-US" sz="1200" b="0" i="0" kern="1200" dirty="0" smtClean="0">
                <a:solidFill>
                  <a:schemeClr val="tx1"/>
                </a:solidFill>
                <a:effectLst/>
                <a:latin typeface="+mn-lt"/>
                <a:ea typeface="+mn-ea"/>
                <a:cs typeface="+mn-cs"/>
              </a:rPr>
              <a:t>Update students periodically in their classrooms. Avoid having large group meetings.</a:t>
            </a:r>
          </a:p>
          <a:p>
            <a:r>
              <a:rPr lang="en-US" sz="1200" b="0" i="0" kern="1200" dirty="0" smtClean="0">
                <a:solidFill>
                  <a:schemeClr val="tx1"/>
                </a:solidFill>
                <a:effectLst/>
                <a:latin typeface="+mn-lt"/>
                <a:ea typeface="+mn-ea"/>
                <a:cs typeface="+mn-cs"/>
              </a:rPr>
              <a:t>Send the central office a crisis assessment and information sheet that includes the following:</a:t>
            </a:r>
          </a:p>
          <a:p>
            <a:pPr lvl="1"/>
            <a:r>
              <a:rPr lang="en-US" sz="1200" b="0" i="0" kern="1200" dirty="0" smtClean="0">
                <a:solidFill>
                  <a:schemeClr val="tx1"/>
                </a:solidFill>
                <a:effectLst/>
                <a:latin typeface="+mn-lt"/>
                <a:ea typeface="+mn-ea"/>
                <a:cs typeface="+mn-cs"/>
              </a:rPr>
              <a:t>Brief description of crisis.</a:t>
            </a:r>
          </a:p>
          <a:p>
            <a:pPr lvl="1"/>
            <a:r>
              <a:rPr lang="en-US" sz="1200" b="0" i="0" kern="1200" dirty="0" smtClean="0">
                <a:solidFill>
                  <a:schemeClr val="tx1"/>
                </a:solidFill>
                <a:effectLst/>
                <a:latin typeface="+mn-lt"/>
                <a:ea typeface="+mn-ea"/>
                <a:cs typeface="+mn-cs"/>
              </a:rPr>
              <a:t>Actions completed.</a:t>
            </a:r>
          </a:p>
          <a:p>
            <a:pPr lvl="1"/>
            <a:r>
              <a:rPr lang="en-US" sz="1200" b="0" i="0" kern="1200" dirty="0" smtClean="0">
                <a:solidFill>
                  <a:schemeClr val="tx1"/>
                </a:solidFill>
                <a:effectLst/>
                <a:latin typeface="+mn-lt"/>
                <a:ea typeface="+mn-ea"/>
                <a:cs typeface="+mn-cs"/>
              </a:rPr>
              <a:t>What you project will happen in the next two hours.</a:t>
            </a:r>
          </a:p>
          <a:p>
            <a:pPr lvl="1"/>
            <a:r>
              <a:rPr lang="en-US" sz="1200" b="0" i="0" kern="1200" dirty="0" smtClean="0">
                <a:solidFill>
                  <a:schemeClr val="tx1"/>
                </a:solidFill>
                <a:effectLst/>
                <a:latin typeface="+mn-lt"/>
                <a:ea typeface="+mn-ea"/>
                <a:cs typeface="+mn-cs"/>
              </a:rPr>
              <a:t>What resources you need.</a:t>
            </a:r>
          </a:p>
          <a:p>
            <a:r>
              <a:rPr lang="en-US" sz="1200" b="0" i="0" kern="1200" dirty="0" smtClean="0">
                <a:solidFill>
                  <a:schemeClr val="tx1"/>
                </a:solidFill>
                <a:effectLst/>
                <a:latin typeface="+mn-lt"/>
                <a:ea typeface="+mn-ea"/>
                <a:cs typeface="+mn-cs"/>
              </a:rPr>
              <a:t>Inform parents by letter, sent home with students at the end of the day, explaining what occurred and what has been done about it. If appropriate, e-mail could also be used to inform parents quickly.</a:t>
            </a:r>
          </a:p>
          <a:p>
            <a:r>
              <a:rPr lang="en-US" sz="1200" b="0" i="0" kern="1200" dirty="0" smtClean="0">
                <a:solidFill>
                  <a:schemeClr val="tx1"/>
                </a:solidFill>
                <a:effectLst/>
                <a:latin typeface="+mn-lt"/>
                <a:ea typeface="+mn-ea"/>
                <a:cs typeface="+mn-cs"/>
              </a:rPr>
              <a:t>Keep the community informed. To allay fears and demonstrate competence in handling the situation, get accurate information out through the news media and other methods such as your key communicators group.</a:t>
            </a:r>
          </a:p>
          <a:p>
            <a:r>
              <a:rPr lang="en-US" sz="1200" b="1" i="0" kern="1200" dirty="0" smtClean="0">
                <a:solidFill>
                  <a:schemeClr val="tx1"/>
                </a:solidFill>
                <a:effectLst/>
                <a:latin typeface="+mn-lt"/>
                <a:ea typeface="+mn-ea"/>
                <a:cs typeface="+mn-cs"/>
              </a:rPr>
              <a:t>Source:</a:t>
            </a:r>
            <a:r>
              <a:rPr lang="en-US" sz="1200" b="0" i="0" kern="1200" dirty="0" smtClean="0">
                <a:solidFill>
                  <a:schemeClr val="tx1"/>
                </a:solidFill>
                <a:effectLst/>
                <a:latin typeface="+mn-lt"/>
                <a:ea typeface="+mn-ea"/>
                <a:cs typeface="+mn-cs"/>
              </a:rPr>
              <a:t> </a:t>
            </a:r>
            <a:r>
              <a:rPr lang="en-US" sz="1200" b="0" i="1" kern="1200" dirty="0" smtClean="0">
                <a:solidFill>
                  <a:schemeClr val="tx1"/>
                </a:solidFill>
                <a:effectLst/>
                <a:latin typeface="+mn-lt"/>
                <a:ea typeface="+mn-ea"/>
                <a:cs typeface="+mn-cs"/>
              </a:rPr>
              <a:t>NSPRA’s Complete Crisis Communication Management Manual for Schools</a:t>
            </a:r>
            <a:r>
              <a:rPr lang="en-US" sz="1200" b="0" i="0" kern="1200" dirty="0" smtClean="0">
                <a:solidFill>
                  <a:schemeClr val="tx1"/>
                </a:solidFill>
                <a:effectLst/>
                <a:latin typeface="+mn-lt"/>
                <a:ea typeface="+mn-ea"/>
                <a:cs typeface="+mn-cs"/>
              </a:rPr>
              <a:t> </a:t>
            </a:r>
            <a:r>
              <a:rPr lang="en-US" sz="1200" b="0" i="1" kern="1200" dirty="0" smtClean="0">
                <a:solidFill>
                  <a:schemeClr val="tx1"/>
                </a:solidFill>
                <a:effectLst/>
                <a:latin typeface="+mn-lt"/>
                <a:ea typeface="+mn-ea"/>
                <a:cs typeface="+mn-cs"/>
              </a:rPr>
              <a:t>(2nd Edition)</a:t>
            </a:r>
            <a:r>
              <a:rPr lang="en-US" sz="1200" b="0" i="0" kern="1200" dirty="0" smtClean="0">
                <a:solidFill>
                  <a:schemeClr val="tx1"/>
                </a:solidFill>
                <a:effectLst/>
                <a:latin typeface="+mn-lt"/>
                <a:ea typeface="+mn-ea"/>
                <a:cs typeface="+mn-cs"/>
              </a:rPr>
              <a:t>. (March 2004 </a:t>
            </a:r>
            <a:r>
              <a:rPr lang="en-US" sz="1200" b="0" i="0" kern="1200" dirty="0" err="1" smtClean="0">
                <a:solidFill>
                  <a:schemeClr val="tx1"/>
                </a:solidFill>
                <a:effectLst/>
                <a:latin typeface="+mn-lt"/>
                <a:ea typeface="+mn-ea"/>
                <a:cs typeface="+mn-cs"/>
              </a:rPr>
              <a:t>PRincipal</a:t>
            </a:r>
            <a:r>
              <a:rPr lang="en-US" sz="1200" b="0" i="0" kern="1200" dirty="0" smtClean="0">
                <a:solidFill>
                  <a:schemeClr val="tx1"/>
                </a:solidFill>
                <a:effectLst/>
                <a:latin typeface="+mn-lt"/>
                <a:ea typeface="+mn-ea"/>
                <a:cs typeface="+mn-cs"/>
              </a:rPr>
              <a:t> Communicator)</a:t>
            </a:r>
          </a:p>
          <a:p>
            <a:endParaRPr lang="en-US" dirty="0"/>
          </a:p>
        </p:txBody>
      </p:sp>
    </p:spTree>
    <p:extLst>
      <p:ext uri="{BB962C8B-B14F-4D97-AF65-F5344CB8AC3E}">
        <p14:creationId xmlns:p14="http://schemas.microsoft.com/office/powerpoint/2010/main" val="301685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149850" y="1257300"/>
            <a:ext cx="5245100" cy="3394075"/>
          </a:xfrm>
          <a:prstGeom prst="rect">
            <a:avLst/>
          </a:prstGeom>
          <a:noFill/>
          <a:ln w="12700">
            <a:solidFill>
              <a:prstClr val="black"/>
            </a:solidFill>
          </a:ln>
        </p:spPr>
      </p:sp>
      <p:sp>
        <p:nvSpPr>
          <p:cNvPr id="3" name="Notes Placeholder 2"/>
          <p:cNvSpPr>
            <a:spLocks noGrp="1"/>
          </p:cNvSpPr>
          <p:nvPr>
            <p:ph type="body" idx="1"/>
          </p:nvPr>
        </p:nvSpPr>
        <p:spPr>
          <a:xfrm>
            <a:off x="1554163" y="4840288"/>
            <a:ext cx="12436475" cy="3960812"/>
          </a:xfrm>
          <a:prstGeom prst="rect">
            <a:avLst/>
          </a:prstGeom>
        </p:spPr>
        <p:txBody>
          <a:bodyPr/>
          <a:lstStyle/>
          <a:p>
            <a:r>
              <a:rPr lang="en-US" dirty="0" smtClean="0"/>
              <a:t>http://news3lv.com/news/local/bus-crash-news-conference</a:t>
            </a:r>
            <a:endParaRPr lang="en-US" dirty="0"/>
          </a:p>
        </p:txBody>
      </p:sp>
    </p:spTree>
    <p:extLst>
      <p:ext uri="{BB962C8B-B14F-4D97-AF65-F5344CB8AC3E}">
        <p14:creationId xmlns:p14="http://schemas.microsoft.com/office/powerpoint/2010/main" val="11439711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149850" y="1257300"/>
            <a:ext cx="5245100" cy="3394075"/>
          </a:xfrm>
          <a:prstGeom prst="rect">
            <a:avLst/>
          </a:prstGeom>
          <a:noFill/>
          <a:ln w="12700">
            <a:solidFill>
              <a:prstClr val="black"/>
            </a:solidFill>
          </a:ln>
        </p:spPr>
      </p:sp>
      <p:sp>
        <p:nvSpPr>
          <p:cNvPr id="3" name="Notes Placeholder 2"/>
          <p:cNvSpPr>
            <a:spLocks noGrp="1"/>
          </p:cNvSpPr>
          <p:nvPr>
            <p:ph type="body" idx="1"/>
          </p:nvPr>
        </p:nvSpPr>
        <p:spPr>
          <a:xfrm>
            <a:off x="1554163" y="4840288"/>
            <a:ext cx="12436475" cy="3960812"/>
          </a:xfrm>
          <a:prstGeom prst="rect">
            <a:avLst/>
          </a:prstGeom>
        </p:spPr>
        <p:txBody>
          <a:bodyPr/>
          <a:lstStyle/>
          <a:p>
            <a:r>
              <a:rPr lang="en-US" dirty="0" smtClean="0"/>
              <a:t>http://</a:t>
            </a:r>
            <a:r>
              <a:rPr lang="en-US" dirty="0" err="1" smtClean="0"/>
              <a:t>www.nj.com</a:t>
            </a:r>
            <a:r>
              <a:rPr lang="en-US" dirty="0" smtClean="0"/>
              <a:t>/</a:t>
            </a:r>
            <a:r>
              <a:rPr lang="en-US" dirty="0" err="1" smtClean="0"/>
              <a:t>morris</a:t>
            </a:r>
            <a:r>
              <a:rPr lang="en-US" dirty="0" smtClean="0"/>
              <a:t>/</a:t>
            </a:r>
            <a:r>
              <a:rPr lang="en-US" dirty="0" err="1" smtClean="0"/>
              <a:t>index.ssf</a:t>
            </a:r>
            <a:r>
              <a:rPr lang="en-US" dirty="0" smtClean="0"/>
              <a:t>/2017/08/</a:t>
            </a:r>
            <a:r>
              <a:rPr lang="en-US" dirty="0" err="1" smtClean="0"/>
              <a:t>school_district_we_tried_to_stop_bullying_of_mallo.html</a:t>
            </a:r>
            <a:endParaRPr lang="en-US" dirty="0"/>
          </a:p>
        </p:txBody>
      </p:sp>
    </p:spTree>
    <p:extLst>
      <p:ext uri="{BB962C8B-B14F-4D97-AF65-F5344CB8AC3E}">
        <p14:creationId xmlns:p14="http://schemas.microsoft.com/office/powerpoint/2010/main" val="1887401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3100" y="1646133"/>
            <a:ext cx="11658600" cy="3501813"/>
          </a:xfrm>
        </p:spPr>
        <p:txBody>
          <a:bodyPr anchor="b"/>
          <a:lstStyle>
            <a:lvl1pPr algn="ctr">
              <a:defRPr sz="7650"/>
            </a:lvl1pPr>
          </a:lstStyle>
          <a:p>
            <a:r>
              <a:rPr lang="en-US" smtClean="0"/>
              <a:t>Click to edit Master title style</a:t>
            </a:r>
            <a:endParaRPr lang="en-US"/>
          </a:p>
        </p:txBody>
      </p:sp>
      <p:sp>
        <p:nvSpPr>
          <p:cNvPr id="3" name="Subtitle 2"/>
          <p:cNvSpPr>
            <a:spLocks noGrp="1"/>
          </p:cNvSpPr>
          <p:nvPr>
            <p:ph type="subTitle" idx="1"/>
          </p:nvPr>
        </p:nvSpPr>
        <p:spPr>
          <a:xfrm>
            <a:off x="1943100" y="5282989"/>
            <a:ext cx="11658600" cy="2428451"/>
          </a:xfrm>
        </p:spPr>
        <p:txBody>
          <a:bodyPr/>
          <a:lstStyle>
            <a:lvl1pPr marL="0" indent="0" algn="ctr">
              <a:buNone/>
              <a:defRPr sz="3060"/>
            </a:lvl1pPr>
            <a:lvl2pPr marL="582930" indent="0" algn="ctr">
              <a:buNone/>
              <a:defRPr sz="2550"/>
            </a:lvl2pPr>
            <a:lvl3pPr marL="1165860" indent="0" algn="ctr">
              <a:buNone/>
              <a:defRPr sz="2295"/>
            </a:lvl3pPr>
            <a:lvl4pPr marL="1748790" indent="0" algn="ctr">
              <a:buNone/>
              <a:defRPr sz="2040"/>
            </a:lvl4pPr>
            <a:lvl5pPr marL="2331720" indent="0" algn="ctr">
              <a:buNone/>
              <a:defRPr sz="2040"/>
            </a:lvl5pPr>
            <a:lvl6pPr marL="2914650" indent="0" algn="ctr">
              <a:buNone/>
              <a:defRPr sz="2040"/>
            </a:lvl6pPr>
            <a:lvl7pPr marL="3497580" indent="0" algn="ctr">
              <a:buNone/>
              <a:defRPr sz="2040"/>
            </a:lvl7pPr>
            <a:lvl8pPr marL="4080510" indent="0" algn="ctr">
              <a:buNone/>
              <a:defRPr sz="2040"/>
            </a:lvl8pPr>
            <a:lvl9pPr marL="4663440" indent="0" algn="ctr">
              <a:buNone/>
              <a:defRPr sz="204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0E84DC7-9CF3-9640-87BC-3024F1DF7CF3}" type="datetimeFigureOut">
              <a:rPr lang="en-US" smtClean="0">
                <a:solidFill>
                  <a:prstClr val="black">
                    <a:tint val="75000"/>
                  </a:prstClr>
                </a:solidFill>
              </a:rPr>
              <a:pPr/>
              <a:t>12/7/2017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9A2C300-D090-7B47-9B4D-4C12A9812C08}" type="slidenum">
              <a:rPr lang="en-US" smtClean="0">
                <a:solidFill>
                  <a:prstClr val="black">
                    <a:tint val="75000"/>
                  </a:prstClr>
                </a:solidFill>
              </a:rPr>
              <a:pPr/>
              <a:t>‹#›</a:t>
            </a:fld>
            <a:endParaRPr lang="en-US">
              <a:solidFill>
                <a:prstClr val="black">
                  <a:tint val="75000"/>
                </a:prstClr>
              </a:solidFill>
            </a:endParaRPr>
          </a:p>
        </p:txBody>
      </p:sp>
    </p:spTree>
    <p:extLst/>
  </p:cSld>
  <p:clrMapOvr>
    <a:masterClrMapping/>
  </p:clrMapOvr>
  <mc:AlternateContent xmlns:mc="http://schemas.openxmlformats.org/markup-compatibility/2006" xmlns:p14="http://schemas.microsoft.com/office/powerpoint/2010/main">
    <mc:Choice Requires="p14">
      <p:transition spd="slow" p14:dur="1250" advClick="0"/>
    </mc:Choice>
    <mc:Fallback xmlns="">
      <p:transition spd="slow" advClick="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E84DC7-9CF3-9640-87BC-3024F1DF7CF3}" type="datetimeFigureOut">
              <a:rPr lang="en-US" smtClean="0">
                <a:solidFill>
                  <a:prstClr val="black">
                    <a:tint val="75000"/>
                  </a:prstClr>
                </a:solidFill>
              </a:rPr>
              <a:pPr/>
              <a:t>12/7/2017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9A2C300-D090-7B47-9B4D-4C12A9812C08}" type="slidenum">
              <a:rPr lang="en-US" smtClean="0">
                <a:solidFill>
                  <a:prstClr val="black">
                    <a:tint val="75000"/>
                  </a:prstClr>
                </a:solidFill>
              </a:rPr>
              <a:pPr/>
              <a:t>‹#›</a:t>
            </a:fld>
            <a:endParaRPr lang="en-US">
              <a:solidFill>
                <a:prstClr val="black">
                  <a:tint val="75000"/>
                </a:prstClr>
              </a:solidFill>
            </a:endParaRPr>
          </a:p>
        </p:txBody>
      </p:sp>
    </p:spTree>
    <p:extLst/>
  </p:cSld>
  <p:clrMapOvr>
    <a:masterClrMapping/>
  </p:clrMapOvr>
  <mc:AlternateContent xmlns:mc="http://schemas.openxmlformats.org/markup-compatibility/2006" xmlns:p14="http://schemas.microsoft.com/office/powerpoint/2010/main">
    <mc:Choice Requires="p14">
      <p:transition spd="slow" p14:dur="1250" advClick="0"/>
    </mc:Choice>
    <mc:Fallback xmlns="">
      <p:transition spd="slow" advClick="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124247" y="535517"/>
            <a:ext cx="3351848" cy="8524029"/>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8705" y="535517"/>
            <a:ext cx="9861233" cy="85240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E84DC7-9CF3-9640-87BC-3024F1DF7CF3}" type="datetimeFigureOut">
              <a:rPr lang="en-US" smtClean="0">
                <a:solidFill>
                  <a:prstClr val="black">
                    <a:tint val="75000"/>
                  </a:prstClr>
                </a:solidFill>
              </a:rPr>
              <a:pPr/>
              <a:t>12/7/2017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9A2C300-D090-7B47-9B4D-4C12A9812C08}" type="slidenum">
              <a:rPr lang="en-US" smtClean="0">
                <a:solidFill>
                  <a:prstClr val="black">
                    <a:tint val="75000"/>
                  </a:prstClr>
                </a:solidFill>
              </a:rPr>
              <a:pPr/>
              <a:t>‹#›</a:t>
            </a:fld>
            <a:endParaRPr lang="en-US">
              <a:solidFill>
                <a:prstClr val="black">
                  <a:tint val="75000"/>
                </a:prstClr>
              </a:solidFill>
            </a:endParaRPr>
          </a:p>
        </p:txBody>
      </p:sp>
    </p:spTree>
    <p:extLst/>
  </p:cSld>
  <p:clrMapOvr>
    <a:masterClrMapping/>
  </p:clrMapOvr>
  <mc:AlternateContent xmlns:mc="http://schemas.openxmlformats.org/markup-compatibility/2006" xmlns:p14="http://schemas.microsoft.com/office/powerpoint/2010/main">
    <mc:Choice Requires="p14">
      <p:transition spd="slow" p14:dur="1250" advClick="0"/>
    </mc:Choice>
    <mc:Fallback xmlns="">
      <p:transition spd="slow"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E84DC7-9CF3-9640-87BC-3024F1DF7CF3}" type="datetimeFigureOut">
              <a:rPr lang="en-US" smtClean="0">
                <a:solidFill>
                  <a:prstClr val="black">
                    <a:tint val="75000"/>
                  </a:prstClr>
                </a:solidFill>
              </a:rPr>
              <a:pPr/>
              <a:t>12/7/2017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9A2C300-D090-7B47-9B4D-4C12A9812C08}" type="slidenum">
              <a:rPr lang="en-US" smtClean="0">
                <a:solidFill>
                  <a:prstClr val="black">
                    <a:tint val="75000"/>
                  </a:prstClr>
                </a:solidFill>
              </a:rPr>
              <a:pPr/>
              <a:t>‹#›</a:t>
            </a:fld>
            <a:endParaRPr lang="en-US">
              <a:solidFill>
                <a:prstClr val="black">
                  <a:tint val="75000"/>
                </a:prstClr>
              </a:solidFill>
            </a:endParaRPr>
          </a:p>
        </p:txBody>
      </p:sp>
    </p:spTree>
    <p:extLst/>
  </p:cSld>
  <p:clrMapOvr>
    <a:masterClrMapping/>
  </p:clrMapOvr>
  <mc:AlternateContent xmlns:mc="http://schemas.openxmlformats.org/markup-compatibility/2006" xmlns:p14="http://schemas.microsoft.com/office/powerpoint/2010/main">
    <mc:Choice Requires="p14">
      <p:transition spd="slow" p14:dur="1250" advClick="0"/>
    </mc:Choice>
    <mc:Fallback xmlns="">
      <p:transition spd="slow"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60609" y="2507617"/>
            <a:ext cx="13407390" cy="4184014"/>
          </a:xfrm>
        </p:spPr>
        <p:txBody>
          <a:bodyPr anchor="b"/>
          <a:lstStyle>
            <a:lvl1pPr>
              <a:defRPr sz="7650"/>
            </a:lvl1pPr>
          </a:lstStyle>
          <a:p>
            <a:r>
              <a:rPr lang="en-US" smtClean="0"/>
              <a:t>Click to edit Master title style</a:t>
            </a:r>
            <a:endParaRPr lang="en-US"/>
          </a:p>
        </p:txBody>
      </p:sp>
      <p:sp>
        <p:nvSpPr>
          <p:cNvPr id="3" name="Text Placeholder 2"/>
          <p:cNvSpPr>
            <a:spLocks noGrp="1"/>
          </p:cNvSpPr>
          <p:nvPr>
            <p:ph type="body" idx="1"/>
          </p:nvPr>
        </p:nvSpPr>
        <p:spPr>
          <a:xfrm>
            <a:off x="1060609" y="6731213"/>
            <a:ext cx="13407390" cy="2200274"/>
          </a:xfrm>
        </p:spPr>
        <p:txBody>
          <a:bodyPr/>
          <a:lstStyle>
            <a:lvl1pPr marL="0" indent="0">
              <a:buNone/>
              <a:defRPr sz="3060">
                <a:solidFill>
                  <a:schemeClr val="tx1">
                    <a:tint val="75000"/>
                  </a:schemeClr>
                </a:solidFill>
              </a:defRPr>
            </a:lvl1pPr>
            <a:lvl2pPr marL="582930" indent="0">
              <a:buNone/>
              <a:defRPr sz="2550">
                <a:solidFill>
                  <a:schemeClr val="tx1">
                    <a:tint val="75000"/>
                  </a:schemeClr>
                </a:solidFill>
              </a:defRPr>
            </a:lvl2pPr>
            <a:lvl3pPr marL="1165860" indent="0">
              <a:buNone/>
              <a:defRPr sz="2295">
                <a:solidFill>
                  <a:schemeClr val="tx1">
                    <a:tint val="75000"/>
                  </a:schemeClr>
                </a:solidFill>
              </a:defRPr>
            </a:lvl3pPr>
            <a:lvl4pPr marL="1748790" indent="0">
              <a:buNone/>
              <a:defRPr sz="2040">
                <a:solidFill>
                  <a:schemeClr val="tx1">
                    <a:tint val="75000"/>
                  </a:schemeClr>
                </a:solidFill>
              </a:defRPr>
            </a:lvl4pPr>
            <a:lvl5pPr marL="2331720" indent="0">
              <a:buNone/>
              <a:defRPr sz="2040">
                <a:solidFill>
                  <a:schemeClr val="tx1">
                    <a:tint val="75000"/>
                  </a:schemeClr>
                </a:solidFill>
              </a:defRPr>
            </a:lvl5pPr>
            <a:lvl6pPr marL="2914650" indent="0">
              <a:buNone/>
              <a:defRPr sz="2040">
                <a:solidFill>
                  <a:schemeClr val="tx1">
                    <a:tint val="75000"/>
                  </a:schemeClr>
                </a:solidFill>
              </a:defRPr>
            </a:lvl6pPr>
            <a:lvl7pPr marL="3497580" indent="0">
              <a:buNone/>
              <a:defRPr sz="2040">
                <a:solidFill>
                  <a:schemeClr val="tx1">
                    <a:tint val="75000"/>
                  </a:schemeClr>
                </a:solidFill>
              </a:defRPr>
            </a:lvl7pPr>
            <a:lvl8pPr marL="4080510" indent="0">
              <a:buNone/>
              <a:defRPr sz="2040">
                <a:solidFill>
                  <a:schemeClr val="tx1">
                    <a:tint val="75000"/>
                  </a:schemeClr>
                </a:solidFill>
              </a:defRPr>
            </a:lvl8pPr>
            <a:lvl9pPr marL="4663440" indent="0">
              <a:buNone/>
              <a:defRPr sz="204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E84DC7-9CF3-9640-87BC-3024F1DF7CF3}" type="datetimeFigureOut">
              <a:rPr lang="en-US" smtClean="0">
                <a:solidFill>
                  <a:prstClr val="black">
                    <a:tint val="75000"/>
                  </a:prstClr>
                </a:solidFill>
              </a:rPr>
              <a:pPr/>
              <a:t>12/7/2017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9A2C300-D090-7B47-9B4D-4C12A9812C08}" type="slidenum">
              <a:rPr lang="en-US" smtClean="0">
                <a:solidFill>
                  <a:prstClr val="black">
                    <a:tint val="75000"/>
                  </a:prstClr>
                </a:solidFill>
              </a:rPr>
              <a:pPr/>
              <a:t>‹#›</a:t>
            </a:fld>
            <a:endParaRPr lang="en-US">
              <a:solidFill>
                <a:prstClr val="black">
                  <a:tint val="75000"/>
                </a:prstClr>
              </a:solidFill>
            </a:endParaRPr>
          </a:p>
        </p:txBody>
      </p:sp>
    </p:spTree>
    <p:extLst/>
  </p:cSld>
  <p:clrMapOvr>
    <a:masterClrMapping/>
  </p:clrMapOvr>
  <mc:AlternateContent xmlns:mc="http://schemas.openxmlformats.org/markup-compatibility/2006" xmlns:p14="http://schemas.microsoft.com/office/powerpoint/2010/main">
    <mc:Choice Requires="p14">
      <p:transition spd="slow" p14:dur="1250" advClick="0"/>
    </mc:Choice>
    <mc:Fallback xmlns="">
      <p:transition spd="slow" advClick="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68705" y="2677584"/>
            <a:ext cx="6606540" cy="6381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7869555" y="2677584"/>
            <a:ext cx="6606540" cy="6381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0E84DC7-9CF3-9640-87BC-3024F1DF7CF3}" type="datetimeFigureOut">
              <a:rPr lang="en-US" smtClean="0">
                <a:solidFill>
                  <a:prstClr val="black">
                    <a:tint val="75000"/>
                  </a:prstClr>
                </a:solidFill>
              </a:rPr>
              <a:pPr/>
              <a:t>12/7/2017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9A2C300-D090-7B47-9B4D-4C12A9812C08}" type="slidenum">
              <a:rPr lang="en-US" smtClean="0">
                <a:solidFill>
                  <a:prstClr val="black">
                    <a:tint val="75000"/>
                  </a:prstClr>
                </a:solidFill>
              </a:rPr>
              <a:pPr/>
              <a:t>‹#›</a:t>
            </a:fld>
            <a:endParaRPr lang="en-US">
              <a:solidFill>
                <a:prstClr val="black">
                  <a:tint val="75000"/>
                </a:prstClr>
              </a:solidFill>
            </a:endParaRPr>
          </a:p>
        </p:txBody>
      </p:sp>
    </p:spTree>
    <p:extLst/>
  </p:cSld>
  <p:clrMapOvr>
    <a:masterClrMapping/>
  </p:clrMapOvr>
  <mc:AlternateContent xmlns:mc="http://schemas.openxmlformats.org/markup-compatibility/2006" xmlns:p14="http://schemas.microsoft.com/office/powerpoint/2010/main">
    <mc:Choice Requires="p14">
      <p:transition spd="slow" p14:dur="1250" advClick="0"/>
    </mc:Choice>
    <mc:Fallback xmlns="">
      <p:transition spd="slow" advClick="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70730" y="535517"/>
            <a:ext cx="13407390" cy="1944159"/>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1070731" y="2465706"/>
            <a:ext cx="6576178" cy="1208404"/>
          </a:xfrm>
        </p:spPr>
        <p:txBody>
          <a:bodyPr anchor="b"/>
          <a:lstStyle>
            <a:lvl1pPr marL="0" indent="0">
              <a:buNone/>
              <a:defRPr sz="3060" b="1"/>
            </a:lvl1pPr>
            <a:lvl2pPr marL="582930" indent="0">
              <a:buNone/>
              <a:defRPr sz="2550" b="1"/>
            </a:lvl2pPr>
            <a:lvl3pPr marL="1165860" indent="0">
              <a:buNone/>
              <a:defRPr sz="2295" b="1"/>
            </a:lvl3pPr>
            <a:lvl4pPr marL="1748790" indent="0">
              <a:buNone/>
              <a:defRPr sz="2040" b="1"/>
            </a:lvl4pPr>
            <a:lvl5pPr marL="2331720" indent="0">
              <a:buNone/>
              <a:defRPr sz="2040" b="1"/>
            </a:lvl5pPr>
            <a:lvl6pPr marL="2914650" indent="0">
              <a:buNone/>
              <a:defRPr sz="2040" b="1"/>
            </a:lvl6pPr>
            <a:lvl7pPr marL="3497580" indent="0">
              <a:buNone/>
              <a:defRPr sz="2040" b="1"/>
            </a:lvl7pPr>
            <a:lvl8pPr marL="4080510" indent="0">
              <a:buNone/>
              <a:defRPr sz="2040" b="1"/>
            </a:lvl8pPr>
            <a:lvl9pPr marL="4663440" indent="0">
              <a:buNone/>
              <a:defRPr sz="2040" b="1"/>
            </a:lvl9pPr>
          </a:lstStyle>
          <a:p>
            <a:pPr lvl="0"/>
            <a:r>
              <a:rPr lang="en-US" smtClean="0"/>
              <a:t>Click to edit Master text styles</a:t>
            </a:r>
          </a:p>
        </p:txBody>
      </p:sp>
      <p:sp>
        <p:nvSpPr>
          <p:cNvPr id="4" name="Content Placeholder 3"/>
          <p:cNvSpPr>
            <a:spLocks noGrp="1"/>
          </p:cNvSpPr>
          <p:nvPr>
            <p:ph sz="half" idx="2"/>
          </p:nvPr>
        </p:nvSpPr>
        <p:spPr>
          <a:xfrm>
            <a:off x="1070731" y="3674110"/>
            <a:ext cx="6576178" cy="54040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7869555" y="2465706"/>
            <a:ext cx="6608565" cy="1208404"/>
          </a:xfrm>
        </p:spPr>
        <p:txBody>
          <a:bodyPr anchor="b"/>
          <a:lstStyle>
            <a:lvl1pPr marL="0" indent="0">
              <a:buNone/>
              <a:defRPr sz="3060" b="1"/>
            </a:lvl1pPr>
            <a:lvl2pPr marL="582930" indent="0">
              <a:buNone/>
              <a:defRPr sz="2550" b="1"/>
            </a:lvl2pPr>
            <a:lvl3pPr marL="1165860" indent="0">
              <a:buNone/>
              <a:defRPr sz="2295" b="1"/>
            </a:lvl3pPr>
            <a:lvl4pPr marL="1748790" indent="0">
              <a:buNone/>
              <a:defRPr sz="2040" b="1"/>
            </a:lvl4pPr>
            <a:lvl5pPr marL="2331720" indent="0">
              <a:buNone/>
              <a:defRPr sz="2040" b="1"/>
            </a:lvl5pPr>
            <a:lvl6pPr marL="2914650" indent="0">
              <a:buNone/>
              <a:defRPr sz="2040" b="1"/>
            </a:lvl6pPr>
            <a:lvl7pPr marL="3497580" indent="0">
              <a:buNone/>
              <a:defRPr sz="2040" b="1"/>
            </a:lvl7pPr>
            <a:lvl8pPr marL="4080510" indent="0">
              <a:buNone/>
              <a:defRPr sz="2040" b="1"/>
            </a:lvl8pPr>
            <a:lvl9pPr marL="4663440" indent="0">
              <a:buNone/>
              <a:defRPr sz="2040" b="1"/>
            </a:lvl9pPr>
          </a:lstStyle>
          <a:p>
            <a:pPr lvl="0"/>
            <a:r>
              <a:rPr lang="en-US" smtClean="0"/>
              <a:t>Click to edit Master text styles</a:t>
            </a:r>
          </a:p>
        </p:txBody>
      </p:sp>
      <p:sp>
        <p:nvSpPr>
          <p:cNvPr id="6" name="Content Placeholder 5"/>
          <p:cNvSpPr>
            <a:spLocks noGrp="1"/>
          </p:cNvSpPr>
          <p:nvPr>
            <p:ph sz="quarter" idx="4"/>
          </p:nvPr>
        </p:nvSpPr>
        <p:spPr>
          <a:xfrm>
            <a:off x="7869555" y="3674110"/>
            <a:ext cx="6608565" cy="54040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0E84DC7-9CF3-9640-87BC-3024F1DF7CF3}" type="datetimeFigureOut">
              <a:rPr lang="en-US" smtClean="0">
                <a:solidFill>
                  <a:prstClr val="black">
                    <a:tint val="75000"/>
                  </a:prstClr>
                </a:solidFill>
              </a:rPr>
              <a:pPr/>
              <a:t>12/7/2017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E9A2C300-D090-7B47-9B4D-4C12A9812C08}" type="slidenum">
              <a:rPr lang="en-US" smtClean="0">
                <a:solidFill>
                  <a:prstClr val="black">
                    <a:tint val="75000"/>
                  </a:prstClr>
                </a:solidFill>
              </a:rPr>
              <a:pPr/>
              <a:t>‹#›</a:t>
            </a:fld>
            <a:endParaRPr lang="en-US">
              <a:solidFill>
                <a:prstClr val="black">
                  <a:tint val="75000"/>
                </a:prstClr>
              </a:solidFill>
            </a:endParaRPr>
          </a:p>
        </p:txBody>
      </p:sp>
    </p:spTree>
    <p:extLst/>
  </p:cSld>
  <p:clrMapOvr>
    <a:masterClrMapping/>
  </p:clrMapOvr>
  <mc:AlternateContent xmlns:mc="http://schemas.openxmlformats.org/markup-compatibility/2006" xmlns:p14="http://schemas.microsoft.com/office/powerpoint/2010/main">
    <mc:Choice Requires="p14">
      <p:transition spd="slow" p14:dur="1250" advClick="0"/>
    </mc:Choice>
    <mc:Fallback xmlns="">
      <p:transition spd="slow" advClick="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0E84DC7-9CF3-9640-87BC-3024F1DF7CF3}" type="datetimeFigureOut">
              <a:rPr lang="en-US" smtClean="0">
                <a:solidFill>
                  <a:prstClr val="black">
                    <a:tint val="75000"/>
                  </a:prstClr>
                </a:solidFill>
              </a:rPr>
              <a:pPr/>
              <a:t>12/7/2017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E9A2C300-D090-7B47-9B4D-4C12A9812C08}" type="slidenum">
              <a:rPr lang="en-US" smtClean="0">
                <a:solidFill>
                  <a:prstClr val="black">
                    <a:tint val="75000"/>
                  </a:prstClr>
                </a:solidFill>
              </a:rPr>
              <a:pPr/>
              <a:t>‹#›</a:t>
            </a:fld>
            <a:endParaRPr lang="en-US">
              <a:solidFill>
                <a:prstClr val="black">
                  <a:tint val="75000"/>
                </a:prstClr>
              </a:solidFill>
            </a:endParaRPr>
          </a:p>
        </p:txBody>
      </p:sp>
    </p:spTree>
    <p:extLst/>
  </p:cSld>
  <p:clrMapOvr>
    <a:masterClrMapping/>
  </p:clrMapOvr>
  <mc:AlternateContent xmlns:mc="http://schemas.openxmlformats.org/markup-compatibility/2006" xmlns:p14="http://schemas.microsoft.com/office/powerpoint/2010/main">
    <mc:Choice Requires="p14">
      <p:transition spd="slow" p14:dur="1250" advClick="0"/>
    </mc:Choice>
    <mc:Fallback xmlns="">
      <p:transition spd="slow" advClick="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E84DC7-9CF3-9640-87BC-3024F1DF7CF3}" type="datetimeFigureOut">
              <a:rPr lang="en-US" smtClean="0">
                <a:solidFill>
                  <a:prstClr val="black">
                    <a:tint val="75000"/>
                  </a:prstClr>
                </a:solidFill>
              </a:rPr>
              <a:pPr/>
              <a:t>12/7/2017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E9A2C300-D090-7B47-9B4D-4C12A9812C08}" type="slidenum">
              <a:rPr lang="en-US" smtClean="0">
                <a:solidFill>
                  <a:prstClr val="black">
                    <a:tint val="75000"/>
                  </a:prstClr>
                </a:solidFill>
              </a:rPr>
              <a:pPr/>
              <a:t>‹#›</a:t>
            </a:fld>
            <a:endParaRPr lang="en-US">
              <a:solidFill>
                <a:prstClr val="black">
                  <a:tint val="75000"/>
                </a:prstClr>
              </a:solidFill>
            </a:endParaRPr>
          </a:p>
        </p:txBody>
      </p:sp>
    </p:spTree>
    <p:extLst/>
  </p:cSld>
  <p:clrMapOvr>
    <a:masterClrMapping/>
  </p:clrMapOvr>
  <mc:AlternateContent xmlns:mc="http://schemas.openxmlformats.org/markup-compatibility/2006" xmlns:p14="http://schemas.microsoft.com/office/powerpoint/2010/main">
    <mc:Choice Requires="p14">
      <p:transition spd="slow" p14:dur="1250" advClick="0"/>
    </mc:Choice>
    <mc:Fallback xmlns="">
      <p:transition spd="slow" advClick="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70730" y="670560"/>
            <a:ext cx="5013602" cy="2346960"/>
          </a:xfrm>
        </p:spPr>
        <p:txBody>
          <a:bodyPr anchor="b"/>
          <a:lstStyle>
            <a:lvl1pPr>
              <a:defRPr sz="4080"/>
            </a:lvl1pPr>
          </a:lstStyle>
          <a:p>
            <a:r>
              <a:rPr lang="en-US" smtClean="0"/>
              <a:t>Click to edit Master title style</a:t>
            </a:r>
            <a:endParaRPr lang="en-US"/>
          </a:p>
        </p:txBody>
      </p:sp>
      <p:sp>
        <p:nvSpPr>
          <p:cNvPr id="3" name="Content Placeholder 2"/>
          <p:cNvSpPr>
            <a:spLocks noGrp="1"/>
          </p:cNvSpPr>
          <p:nvPr>
            <p:ph idx="1"/>
          </p:nvPr>
        </p:nvSpPr>
        <p:spPr>
          <a:xfrm>
            <a:off x="6608565" y="1448224"/>
            <a:ext cx="7869555" cy="7147983"/>
          </a:xfrm>
        </p:spPr>
        <p:txBody>
          <a:bodyPr/>
          <a:lstStyle>
            <a:lvl1pPr>
              <a:defRPr sz="4080"/>
            </a:lvl1pPr>
            <a:lvl2pPr>
              <a:defRPr sz="3570"/>
            </a:lvl2pPr>
            <a:lvl3pPr>
              <a:defRPr sz="3060"/>
            </a:lvl3pPr>
            <a:lvl4pPr>
              <a:defRPr sz="2550"/>
            </a:lvl4pPr>
            <a:lvl5pPr>
              <a:defRPr sz="2550"/>
            </a:lvl5pPr>
            <a:lvl6pPr>
              <a:defRPr sz="2550"/>
            </a:lvl6pPr>
            <a:lvl7pPr>
              <a:defRPr sz="2550"/>
            </a:lvl7pPr>
            <a:lvl8pPr>
              <a:defRPr sz="2550"/>
            </a:lvl8pPr>
            <a:lvl9pPr>
              <a:defRPr sz="25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70730" y="3017520"/>
            <a:ext cx="5013602" cy="5590329"/>
          </a:xfrm>
        </p:spPr>
        <p:txBody>
          <a:bodyPr/>
          <a:lstStyle>
            <a:lvl1pPr marL="0" indent="0">
              <a:buNone/>
              <a:defRPr sz="2040"/>
            </a:lvl1pPr>
            <a:lvl2pPr marL="582930" indent="0">
              <a:buNone/>
              <a:defRPr sz="1785"/>
            </a:lvl2pPr>
            <a:lvl3pPr marL="1165860" indent="0">
              <a:buNone/>
              <a:defRPr sz="1530"/>
            </a:lvl3pPr>
            <a:lvl4pPr marL="1748790" indent="0">
              <a:buNone/>
              <a:defRPr sz="1275"/>
            </a:lvl4pPr>
            <a:lvl5pPr marL="2331720" indent="0">
              <a:buNone/>
              <a:defRPr sz="1275"/>
            </a:lvl5pPr>
            <a:lvl6pPr marL="2914650" indent="0">
              <a:buNone/>
              <a:defRPr sz="1275"/>
            </a:lvl6pPr>
            <a:lvl7pPr marL="3497580" indent="0">
              <a:buNone/>
              <a:defRPr sz="1275"/>
            </a:lvl7pPr>
            <a:lvl8pPr marL="4080510" indent="0">
              <a:buNone/>
              <a:defRPr sz="1275"/>
            </a:lvl8pPr>
            <a:lvl9pPr marL="4663440" indent="0">
              <a:buNone/>
              <a:defRPr sz="127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E84DC7-9CF3-9640-87BC-3024F1DF7CF3}" type="datetimeFigureOut">
              <a:rPr lang="en-US" smtClean="0">
                <a:solidFill>
                  <a:prstClr val="black">
                    <a:tint val="75000"/>
                  </a:prstClr>
                </a:solidFill>
              </a:rPr>
              <a:pPr/>
              <a:t>12/7/2017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9A2C300-D090-7B47-9B4D-4C12A9812C08}" type="slidenum">
              <a:rPr lang="en-US" smtClean="0">
                <a:solidFill>
                  <a:prstClr val="black">
                    <a:tint val="75000"/>
                  </a:prstClr>
                </a:solidFill>
              </a:rPr>
              <a:pPr/>
              <a:t>‹#›</a:t>
            </a:fld>
            <a:endParaRPr lang="en-US">
              <a:solidFill>
                <a:prstClr val="black">
                  <a:tint val="75000"/>
                </a:prstClr>
              </a:solidFill>
            </a:endParaRPr>
          </a:p>
        </p:txBody>
      </p:sp>
    </p:spTree>
    <p:extLst/>
  </p:cSld>
  <p:clrMapOvr>
    <a:masterClrMapping/>
  </p:clrMapOvr>
  <mc:AlternateContent xmlns:mc="http://schemas.openxmlformats.org/markup-compatibility/2006" xmlns:p14="http://schemas.microsoft.com/office/powerpoint/2010/main">
    <mc:Choice Requires="p14">
      <p:transition spd="slow" p14:dur="1250" advClick="0"/>
    </mc:Choice>
    <mc:Fallback xmlns="">
      <p:transition spd="slow" advClick="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70730" y="670560"/>
            <a:ext cx="5013602" cy="2346960"/>
          </a:xfrm>
        </p:spPr>
        <p:txBody>
          <a:bodyPr anchor="b"/>
          <a:lstStyle>
            <a:lvl1pPr>
              <a:defRPr sz="4080"/>
            </a:lvl1pPr>
          </a:lstStyle>
          <a:p>
            <a:r>
              <a:rPr lang="en-US" smtClean="0"/>
              <a:t>Click to edit Master title style</a:t>
            </a:r>
            <a:endParaRPr lang="en-US"/>
          </a:p>
        </p:txBody>
      </p:sp>
      <p:sp>
        <p:nvSpPr>
          <p:cNvPr id="3" name="Picture Placeholder 2"/>
          <p:cNvSpPr>
            <a:spLocks noGrp="1"/>
          </p:cNvSpPr>
          <p:nvPr>
            <p:ph type="pic" idx="1"/>
          </p:nvPr>
        </p:nvSpPr>
        <p:spPr>
          <a:xfrm>
            <a:off x="6608565" y="1448224"/>
            <a:ext cx="7869555" cy="7147983"/>
          </a:xfrm>
        </p:spPr>
        <p:txBody>
          <a:bodyPr/>
          <a:lstStyle>
            <a:lvl1pPr marL="0" indent="0">
              <a:buNone/>
              <a:defRPr sz="4080"/>
            </a:lvl1pPr>
            <a:lvl2pPr marL="582930" indent="0">
              <a:buNone/>
              <a:defRPr sz="3570"/>
            </a:lvl2pPr>
            <a:lvl3pPr marL="1165860" indent="0">
              <a:buNone/>
              <a:defRPr sz="3060"/>
            </a:lvl3pPr>
            <a:lvl4pPr marL="1748790" indent="0">
              <a:buNone/>
              <a:defRPr sz="2550"/>
            </a:lvl4pPr>
            <a:lvl5pPr marL="2331720" indent="0">
              <a:buNone/>
              <a:defRPr sz="2550"/>
            </a:lvl5pPr>
            <a:lvl6pPr marL="2914650" indent="0">
              <a:buNone/>
              <a:defRPr sz="2550"/>
            </a:lvl6pPr>
            <a:lvl7pPr marL="3497580" indent="0">
              <a:buNone/>
              <a:defRPr sz="2550"/>
            </a:lvl7pPr>
            <a:lvl8pPr marL="4080510" indent="0">
              <a:buNone/>
              <a:defRPr sz="2550"/>
            </a:lvl8pPr>
            <a:lvl9pPr marL="4663440" indent="0">
              <a:buNone/>
              <a:defRPr sz="2550"/>
            </a:lvl9pPr>
          </a:lstStyle>
          <a:p>
            <a:endParaRPr lang="en-US"/>
          </a:p>
        </p:txBody>
      </p:sp>
      <p:sp>
        <p:nvSpPr>
          <p:cNvPr id="4" name="Text Placeholder 3"/>
          <p:cNvSpPr>
            <a:spLocks noGrp="1"/>
          </p:cNvSpPr>
          <p:nvPr>
            <p:ph type="body" sz="half" idx="2"/>
          </p:nvPr>
        </p:nvSpPr>
        <p:spPr>
          <a:xfrm>
            <a:off x="1070730" y="3017520"/>
            <a:ext cx="5013602" cy="5590329"/>
          </a:xfrm>
        </p:spPr>
        <p:txBody>
          <a:bodyPr/>
          <a:lstStyle>
            <a:lvl1pPr marL="0" indent="0">
              <a:buNone/>
              <a:defRPr sz="2040"/>
            </a:lvl1pPr>
            <a:lvl2pPr marL="582930" indent="0">
              <a:buNone/>
              <a:defRPr sz="1785"/>
            </a:lvl2pPr>
            <a:lvl3pPr marL="1165860" indent="0">
              <a:buNone/>
              <a:defRPr sz="1530"/>
            </a:lvl3pPr>
            <a:lvl4pPr marL="1748790" indent="0">
              <a:buNone/>
              <a:defRPr sz="1275"/>
            </a:lvl4pPr>
            <a:lvl5pPr marL="2331720" indent="0">
              <a:buNone/>
              <a:defRPr sz="1275"/>
            </a:lvl5pPr>
            <a:lvl6pPr marL="2914650" indent="0">
              <a:buNone/>
              <a:defRPr sz="1275"/>
            </a:lvl6pPr>
            <a:lvl7pPr marL="3497580" indent="0">
              <a:buNone/>
              <a:defRPr sz="1275"/>
            </a:lvl7pPr>
            <a:lvl8pPr marL="4080510" indent="0">
              <a:buNone/>
              <a:defRPr sz="1275"/>
            </a:lvl8pPr>
            <a:lvl9pPr marL="4663440" indent="0">
              <a:buNone/>
              <a:defRPr sz="127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E84DC7-9CF3-9640-87BC-3024F1DF7CF3}" type="datetimeFigureOut">
              <a:rPr lang="en-US" smtClean="0">
                <a:solidFill>
                  <a:prstClr val="black">
                    <a:tint val="75000"/>
                  </a:prstClr>
                </a:solidFill>
              </a:rPr>
              <a:pPr/>
              <a:t>12/7/2017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9A2C300-D090-7B47-9B4D-4C12A9812C08}" type="slidenum">
              <a:rPr lang="en-US" smtClean="0">
                <a:solidFill>
                  <a:prstClr val="black">
                    <a:tint val="75000"/>
                  </a:prstClr>
                </a:solidFill>
              </a:rPr>
              <a:pPr/>
              <a:t>‹#›</a:t>
            </a:fld>
            <a:endParaRPr lang="en-US">
              <a:solidFill>
                <a:prstClr val="black">
                  <a:tint val="75000"/>
                </a:prstClr>
              </a:solidFill>
            </a:endParaRPr>
          </a:p>
        </p:txBody>
      </p:sp>
    </p:spTree>
    <p:extLst/>
  </p:cSld>
  <p:clrMapOvr>
    <a:masterClrMapping/>
  </p:clrMapOvr>
  <mc:AlternateContent xmlns:mc="http://schemas.openxmlformats.org/markup-compatibility/2006" xmlns:p14="http://schemas.microsoft.com/office/powerpoint/2010/main">
    <mc:Choice Requires="p14">
      <p:transition spd="slow" p14:dur="1250" advClick="0"/>
    </mc:Choice>
    <mc:Fallback xmlns="">
      <p:transition spd="slow" advClick="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8705" y="535517"/>
            <a:ext cx="13407390" cy="1944159"/>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1068705" y="2677584"/>
            <a:ext cx="13407390" cy="638196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1068705" y="9322647"/>
            <a:ext cx="3497580" cy="535517"/>
          </a:xfrm>
          <a:prstGeom prst="rect">
            <a:avLst/>
          </a:prstGeom>
        </p:spPr>
        <p:txBody>
          <a:bodyPr vert="horz" lIns="91440" tIns="45720" rIns="91440" bIns="45720" rtlCol="0" anchor="ctr"/>
          <a:lstStyle>
            <a:lvl1pPr algn="l">
              <a:defRPr sz="1530">
                <a:solidFill>
                  <a:schemeClr val="tx1">
                    <a:tint val="75000"/>
                  </a:schemeClr>
                </a:solidFill>
              </a:defRPr>
            </a:lvl1pPr>
          </a:lstStyle>
          <a:p>
            <a:fld id="{90E84DC7-9CF3-9640-87BC-3024F1DF7CF3}" type="datetimeFigureOut">
              <a:rPr lang="en-US" smtClean="0">
                <a:solidFill>
                  <a:prstClr val="black">
                    <a:tint val="75000"/>
                  </a:prstClr>
                </a:solidFill>
              </a:rPr>
              <a:pPr/>
              <a:t>12/7/2017</a:t>
            </a:fld>
            <a:endParaRPr lang="en-US">
              <a:solidFill>
                <a:prstClr val="black">
                  <a:tint val="75000"/>
                </a:prstClr>
              </a:solidFill>
            </a:endParaRPr>
          </a:p>
        </p:txBody>
      </p:sp>
      <p:sp>
        <p:nvSpPr>
          <p:cNvPr id="5" name="Footer Placeholder 4"/>
          <p:cNvSpPr>
            <a:spLocks noGrp="1"/>
          </p:cNvSpPr>
          <p:nvPr>
            <p:ph type="ftr" sz="quarter" idx="3"/>
          </p:nvPr>
        </p:nvSpPr>
        <p:spPr>
          <a:xfrm>
            <a:off x="5149215" y="9322647"/>
            <a:ext cx="5246370" cy="535517"/>
          </a:xfrm>
          <a:prstGeom prst="rect">
            <a:avLst/>
          </a:prstGeom>
        </p:spPr>
        <p:txBody>
          <a:bodyPr vert="horz" lIns="91440" tIns="45720" rIns="91440" bIns="45720" rtlCol="0" anchor="ctr"/>
          <a:lstStyle>
            <a:lvl1pPr algn="ctr">
              <a:defRPr sz="153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10978515" y="9322647"/>
            <a:ext cx="3497580" cy="535517"/>
          </a:xfrm>
          <a:prstGeom prst="rect">
            <a:avLst/>
          </a:prstGeom>
        </p:spPr>
        <p:txBody>
          <a:bodyPr vert="horz" lIns="91440" tIns="45720" rIns="91440" bIns="45720" rtlCol="0" anchor="ctr"/>
          <a:lstStyle>
            <a:lvl1pPr algn="r">
              <a:defRPr sz="1530">
                <a:solidFill>
                  <a:schemeClr val="tx1">
                    <a:tint val="75000"/>
                  </a:schemeClr>
                </a:solidFill>
              </a:defRPr>
            </a:lvl1pPr>
          </a:lstStyle>
          <a:p>
            <a:fld id="{E9A2C300-D090-7B47-9B4D-4C12A9812C0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03440954"/>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mc:AlternateContent xmlns:mc="http://schemas.openxmlformats.org/markup-compatibility/2006" xmlns:p14="http://schemas.microsoft.com/office/powerpoint/2010/main">
    <mc:Choice Requires="p14">
      <p:transition spd="slow" p14:dur="1250" advClick="0"/>
    </mc:Choice>
    <mc:Fallback xmlns="">
      <p:transition spd="slow" advClick="0"/>
    </mc:Fallback>
  </mc:AlternateContent>
  <p:txStyles>
    <p:titleStyle>
      <a:lvl1pPr algn="l" defTabSz="1165860" rtl="0" eaLnBrk="1" latinLnBrk="0" hangingPunct="1">
        <a:lnSpc>
          <a:spcPct val="90000"/>
        </a:lnSpc>
        <a:spcBef>
          <a:spcPct val="0"/>
        </a:spcBef>
        <a:buNone/>
        <a:defRPr sz="5610" kern="1200">
          <a:solidFill>
            <a:schemeClr val="tx1"/>
          </a:solidFill>
          <a:latin typeface="+mj-lt"/>
          <a:ea typeface="+mj-ea"/>
          <a:cs typeface="+mj-cs"/>
        </a:defRPr>
      </a:lvl1pPr>
    </p:titleStyle>
    <p:bodyStyle>
      <a:lvl1pPr marL="291465" indent="-291465" algn="l" defTabSz="1165860" rtl="0" eaLnBrk="1" latinLnBrk="0" hangingPunct="1">
        <a:lnSpc>
          <a:spcPct val="90000"/>
        </a:lnSpc>
        <a:spcBef>
          <a:spcPts val="1275"/>
        </a:spcBef>
        <a:buFont typeface="Arial"/>
        <a:buChar char="•"/>
        <a:defRPr sz="3570" kern="1200">
          <a:solidFill>
            <a:schemeClr val="tx1"/>
          </a:solidFill>
          <a:latin typeface="+mn-lt"/>
          <a:ea typeface="+mn-ea"/>
          <a:cs typeface="+mn-cs"/>
        </a:defRPr>
      </a:lvl1pPr>
      <a:lvl2pPr marL="874395" indent="-291465" algn="l" defTabSz="1165860" rtl="0" eaLnBrk="1" latinLnBrk="0" hangingPunct="1">
        <a:lnSpc>
          <a:spcPct val="90000"/>
        </a:lnSpc>
        <a:spcBef>
          <a:spcPts val="638"/>
        </a:spcBef>
        <a:buFont typeface="Arial"/>
        <a:buChar char="•"/>
        <a:defRPr sz="3060" kern="1200">
          <a:solidFill>
            <a:schemeClr val="tx1"/>
          </a:solidFill>
          <a:latin typeface="+mn-lt"/>
          <a:ea typeface="+mn-ea"/>
          <a:cs typeface="+mn-cs"/>
        </a:defRPr>
      </a:lvl2pPr>
      <a:lvl3pPr marL="1457325" indent="-291465" algn="l" defTabSz="1165860" rtl="0" eaLnBrk="1" latinLnBrk="0" hangingPunct="1">
        <a:lnSpc>
          <a:spcPct val="90000"/>
        </a:lnSpc>
        <a:spcBef>
          <a:spcPts val="638"/>
        </a:spcBef>
        <a:buFont typeface="Arial"/>
        <a:buChar char="•"/>
        <a:defRPr sz="2550" kern="1200">
          <a:solidFill>
            <a:schemeClr val="tx1"/>
          </a:solidFill>
          <a:latin typeface="+mn-lt"/>
          <a:ea typeface="+mn-ea"/>
          <a:cs typeface="+mn-cs"/>
        </a:defRPr>
      </a:lvl3pPr>
      <a:lvl4pPr marL="2040255" indent="-291465" algn="l" defTabSz="1165860" rtl="0" eaLnBrk="1" latinLnBrk="0" hangingPunct="1">
        <a:lnSpc>
          <a:spcPct val="90000"/>
        </a:lnSpc>
        <a:spcBef>
          <a:spcPts val="638"/>
        </a:spcBef>
        <a:buFont typeface="Arial"/>
        <a:buChar char="•"/>
        <a:defRPr sz="2295" kern="1200">
          <a:solidFill>
            <a:schemeClr val="tx1"/>
          </a:solidFill>
          <a:latin typeface="+mn-lt"/>
          <a:ea typeface="+mn-ea"/>
          <a:cs typeface="+mn-cs"/>
        </a:defRPr>
      </a:lvl4pPr>
      <a:lvl5pPr marL="2623185" indent="-291465" algn="l" defTabSz="1165860" rtl="0" eaLnBrk="1" latinLnBrk="0" hangingPunct="1">
        <a:lnSpc>
          <a:spcPct val="90000"/>
        </a:lnSpc>
        <a:spcBef>
          <a:spcPts val="638"/>
        </a:spcBef>
        <a:buFont typeface="Arial"/>
        <a:buChar char="•"/>
        <a:defRPr sz="2295" kern="1200">
          <a:solidFill>
            <a:schemeClr val="tx1"/>
          </a:solidFill>
          <a:latin typeface="+mn-lt"/>
          <a:ea typeface="+mn-ea"/>
          <a:cs typeface="+mn-cs"/>
        </a:defRPr>
      </a:lvl5pPr>
      <a:lvl6pPr marL="3206115" indent="-291465" algn="l" defTabSz="1165860" rtl="0" eaLnBrk="1" latinLnBrk="0" hangingPunct="1">
        <a:lnSpc>
          <a:spcPct val="90000"/>
        </a:lnSpc>
        <a:spcBef>
          <a:spcPts val="638"/>
        </a:spcBef>
        <a:buFont typeface="Arial"/>
        <a:buChar char="•"/>
        <a:defRPr sz="2295" kern="1200">
          <a:solidFill>
            <a:schemeClr val="tx1"/>
          </a:solidFill>
          <a:latin typeface="+mn-lt"/>
          <a:ea typeface="+mn-ea"/>
          <a:cs typeface="+mn-cs"/>
        </a:defRPr>
      </a:lvl6pPr>
      <a:lvl7pPr marL="3789045" indent="-291465" algn="l" defTabSz="1165860" rtl="0" eaLnBrk="1" latinLnBrk="0" hangingPunct="1">
        <a:lnSpc>
          <a:spcPct val="90000"/>
        </a:lnSpc>
        <a:spcBef>
          <a:spcPts val="638"/>
        </a:spcBef>
        <a:buFont typeface="Arial"/>
        <a:buChar char="•"/>
        <a:defRPr sz="2295" kern="1200">
          <a:solidFill>
            <a:schemeClr val="tx1"/>
          </a:solidFill>
          <a:latin typeface="+mn-lt"/>
          <a:ea typeface="+mn-ea"/>
          <a:cs typeface="+mn-cs"/>
        </a:defRPr>
      </a:lvl7pPr>
      <a:lvl8pPr marL="4371975" indent="-291465" algn="l" defTabSz="1165860" rtl="0" eaLnBrk="1" latinLnBrk="0" hangingPunct="1">
        <a:lnSpc>
          <a:spcPct val="90000"/>
        </a:lnSpc>
        <a:spcBef>
          <a:spcPts val="638"/>
        </a:spcBef>
        <a:buFont typeface="Arial"/>
        <a:buChar char="•"/>
        <a:defRPr sz="2295" kern="1200">
          <a:solidFill>
            <a:schemeClr val="tx1"/>
          </a:solidFill>
          <a:latin typeface="+mn-lt"/>
          <a:ea typeface="+mn-ea"/>
          <a:cs typeface="+mn-cs"/>
        </a:defRPr>
      </a:lvl8pPr>
      <a:lvl9pPr marL="4954905" indent="-291465" algn="l" defTabSz="1165860" rtl="0" eaLnBrk="1" latinLnBrk="0" hangingPunct="1">
        <a:lnSpc>
          <a:spcPct val="90000"/>
        </a:lnSpc>
        <a:spcBef>
          <a:spcPts val="638"/>
        </a:spcBef>
        <a:buFont typeface="Arial"/>
        <a:buChar char="•"/>
        <a:defRPr sz="2295" kern="1200">
          <a:solidFill>
            <a:schemeClr val="tx1"/>
          </a:solidFill>
          <a:latin typeface="+mn-lt"/>
          <a:ea typeface="+mn-ea"/>
          <a:cs typeface="+mn-cs"/>
        </a:defRPr>
      </a:lvl9pPr>
    </p:bodyStyle>
    <p:otherStyle>
      <a:defPPr>
        <a:defRPr lang="en-US"/>
      </a:defPPr>
      <a:lvl1pPr marL="0" algn="l" defTabSz="1165860" rtl="0" eaLnBrk="1" latinLnBrk="0" hangingPunct="1">
        <a:defRPr sz="2295" kern="1200">
          <a:solidFill>
            <a:schemeClr val="tx1"/>
          </a:solidFill>
          <a:latin typeface="+mn-lt"/>
          <a:ea typeface="+mn-ea"/>
          <a:cs typeface="+mn-cs"/>
        </a:defRPr>
      </a:lvl1pPr>
      <a:lvl2pPr marL="582930" algn="l" defTabSz="1165860" rtl="0" eaLnBrk="1" latinLnBrk="0" hangingPunct="1">
        <a:defRPr sz="2295" kern="1200">
          <a:solidFill>
            <a:schemeClr val="tx1"/>
          </a:solidFill>
          <a:latin typeface="+mn-lt"/>
          <a:ea typeface="+mn-ea"/>
          <a:cs typeface="+mn-cs"/>
        </a:defRPr>
      </a:lvl2pPr>
      <a:lvl3pPr marL="1165860" algn="l" defTabSz="1165860" rtl="0" eaLnBrk="1" latinLnBrk="0" hangingPunct="1">
        <a:defRPr sz="2295" kern="1200">
          <a:solidFill>
            <a:schemeClr val="tx1"/>
          </a:solidFill>
          <a:latin typeface="+mn-lt"/>
          <a:ea typeface="+mn-ea"/>
          <a:cs typeface="+mn-cs"/>
        </a:defRPr>
      </a:lvl3pPr>
      <a:lvl4pPr marL="1748790" algn="l" defTabSz="1165860" rtl="0" eaLnBrk="1" latinLnBrk="0" hangingPunct="1">
        <a:defRPr sz="2295" kern="1200">
          <a:solidFill>
            <a:schemeClr val="tx1"/>
          </a:solidFill>
          <a:latin typeface="+mn-lt"/>
          <a:ea typeface="+mn-ea"/>
          <a:cs typeface="+mn-cs"/>
        </a:defRPr>
      </a:lvl4pPr>
      <a:lvl5pPr marL="2331720" algn="l" defTabSz="1165860" rtl="0" eaLnBrk="1" latinLnBrk="0" hangingPunct="1">
        <a:defRPr sz="2295" kern="1200">
          <a:solidFill>
            <a:schemeClr val="tx1"/>
          </a:solidFill>
          <a:latin typeface="+mn-lt"/>
          <a:ea typeface="+mn-ea"/>
          <a:cs typeface="+mn-cs"/>
        </a:defRPr>
      </a:lvl5pPr>
      <a:lvl6pPr marL="2914650" algn="l" defTabSz="1165860" rtl="0" eaLnBrk="1" latinLnBrk="0" hangingPunct="1">
        <a:defRPr sz="2295" kern="1200">
          <a:solidFill>
            <a:schemeClr val="tx1"/>
          </a:solidFill>
          <a:latin typeface="+mn-lt"/>
          <a:ea typeface="+mn-ea"/>
          <a:cs typeface="+mn-cs"/>
        </a:defRPr>
      </a:lvl6pPr>
      <a:lvl7pPr marL="3497580" algn="l" defTabSz="1165860" rtl="0" eaLnBrk="1" latinLnBrk="0" hangingPunct="1">
        <a:defRPr sz="2295" kern="1200">
          <a:solidFill>
            <a:schemeClr val="tx1"/>
          </a:solidFill>
          <a:latin typeface="+mn-lt"/>
          <a:ea typeface="+mn-ea"/>
          <a:cs typeface="+mn-cs"/>
        </a:defRPr>
      </a:lvl7pPr>
      <a:lvl8pPr marL="4080510" algn="l" defTabSz="1165860" rtl="0" eaLnBrk="1" latinLnBrk="0" hangingPunct="1">
        <a:defRPr sz="2295" kern="1200">
          <a:solidFill>
            <a:schemeClr val="tx1"/>
          </a:solidFill>
          <a:latin typeface="+mn-lt"/>
          <a:ea typeface="+mn-ea"/>
          <a:cs typeface="+mn-cs"/>
        </a:defRPr>
      </a:lvl8pPr>
      <a:lvl9pPr marL="4663440" algn="l" defTabSz="1165860" rtl="0" eaLnBrk="1" latinLnBrk="0" hangingPunct="1">
        <a:defRPr sz="229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hyperlink" Target="http://www.ou.edu/deptcomm/dodjcc/groups/02C2/Johnson%20&amp;%20Johnson.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news3lv.com/news/local/bus-crash-news-conference"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nj.com/morris/index.ssf/2017/08/school_district_we_tried_to_stop_bullying_of_mallo.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psu.pbslearningmedia.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What to say and not say during a time of school crisis/major incident?</a:t>
            </a:r>
            <a:endParaRPr lang="en-US" dirty="0"/>
          </a:p>
        </p:txBody>
      </p:sp>
      <p:sp>
        <p:nvSpPr>
          <p:cNvPr id="3" name="Subtitle 2"/>
          <p:cNvSpPr>
            <a:spLocks noGrp="1"/>
          </p:cNvSpPr>
          <p:nvPr>
            <p:ph type="subTitle" idx="1"/>
          </p:nvPr>
        </p:nvSpPr>
        <p:spPr/>
        <p:txBody>
          <a:bodyPr/>
          <a:lstStyle/>
          <a:p>
            <a:r>
              <a:rPr lang="en-US" dirty="0" smtClean="0"/>
              <a:t>A Primer to Crisis Communication with your Local Media</a:t>
            </a:r>
          </a:p>
          <a:p>
            <a:r>
              <a:rPr lang="en-US" dirty="0" smtClean="0"/>
              <a:t>Presented by Carolyn Donaldson, </a:t>
            </a:r>
          </a:p>
          <a:p>
            <a:r>
              <a:rPr lang="en-US" dirty="0" smtClean="0"/>
              <a:t>WPSU Community Engagement Manager</a:t>
            </a:r>
          </a:p>
          <a:p>
            <a:r>
              <a:rPr lang="en-US" dirty="0" smtClean="0"/>
              <a:t>REGION 6 ACT SAFE SCHOOLS SYMPOSIUM October 27, 2017</a:t>
            </a:r>
            <a:endParaRPr lang="en-US" dirty="0"/>
          </a:p>
        </p:txBody>
      </p:sp>
    </p:spTree>
    <p:extLst>
      <p:ext uri="{BB962C8B-B14F-4D97-AF65-F5344CB8AC3E}">
        <p14:creationId xmlns:p14="http://schemas.microsoft.com/office/powerpoint/2010/main" val="2023724222"/>
      </p:ext>
    </p:extLst>
  </p:cSld>
  <p:clrMapOvr>
    <a:masterClrMapping/>
  </p:clrMapOvr>
  <mc:AlternateContent xmlns:mc="http://schemas.openxmlformats.org/markup-compatibility/2006" xmlns:p14="http://schemas.microsoft.com/office/powerpoint/2010/main">
    <mc:Choice Requires="p14">
      <p:transition spd="slow" p14:dur="1250" advClick="0"/>
    </mc:Choice>
    <mc:Fallback xmlns="">
      <p:transition spd="slow" advClick="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81600" y="1066800"/>
            <a:ext cx="9294494" cy="1412876"/>
          </a:xfrm>
        </p:spPr>
        <p:txBody>
          <a:bodyPr>
            <a:noAutofit/>
          </a:bodyPr>
          <a:lstStyle/>
          <a:p>
            <a:pPr algn="ctr"/>
            <a:r>
              <a:rPr lang="en-US" sz="7200" dirty="0" smtClean="0">
                <a:latin typeface="+mn-lt"/>
              </a:rPr>
              <a:t>Tylenol Scare of 1982 </a:t>
            </a:r>
            <a:r>
              <a:rPr lang="mr-IN" sz="7200" dirty="0" smtClean="0">
                <a:latin typeface="+mn-lt"/>
              </a:rPr>
              <a:t>–</a:t>
            </a:r>
            <a:r>
              <a:rPr lang="en-US" sz="7200" dirty="0" smtClean="0">
                <a:latin typeface="+mn-lt"/>
              </a:rPr>
              <a:t> Crisis Communications Model</a:t>
            </a:r>
            <a:endParaRPr lang="en-US" sz="7200" dirty="0">
              <a:latin typeface="+mn-lt"/>
            </a:endParaRP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279650" y="3048000"/>
            <a:ext cx="5803900" cy="3778798"/>
          </a:xfrm>
        </p:spPr>
      </p:pic>
      <p:pic>
        <p:nvPicPr>
          <p:cNvPr id="5" name="Picture 4">
            <a:hlinkClick r:id="rId4" invalidUrl="http://www.ou.edu/deptcomm/dodjcc/groups/02C2/Johnson &amp; Johnson.htm"/>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875494" y="3581400"/>
            <a:ext cx="5334000" cy="5181600"/>
          </a:xfrm>
          <a:prstGeom prst="rect">
            <a:avLst/>
          </a:prstGeom>
        </p:spPr>
      </p:pic>
    </p:spTree>
    <p:extLst>
      <p:ext uri="{BB962C8B-B14F-4D97-AF65-F5344CB8AC3E}">
        <p14:creationId xmlns:p14="http://schemas.microsoft.com/office/powerpoint/2010/main" val="744700620"/>
      </p:ext>
    </p:extLst>
  </p:cSld>
  <p:clrMapOvr>
    <a:masterClrMapping/>
  </p:clrMapOvr>
  <mc:AlternateContent xmlns:mc="http://schemas.openxmlformats.org/markup-compatibility/2006" xmlns:p14="http://schemas.microsoft.com/office/powerpoint/2010/main">
    <mc:Choice Requires="p14">
      <p:transition spd="slow" p14:dur="1250" advClick="0"/>
    </mc:Choice>
    <mc:Fallback xmlns="">
      <p:transition spd="slow" advClick="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733425"/>
            <a:ext cx="13407390" cy="1944159"/>
          </a:xfrm>
        </p:spPr>
        <p:txBody>
          <a:bodyPr/>
          <a:lstStyle/>
          <a:p>
            <a:pPr algn="ctr"/>
            <a:r>
              <a:rPr lang="en-US" b="1" dirty="0" smtClean="0">
                <a:latin typeface="+mn-lt"/>
              </a:rPr>
              <a:t>The Administrator and </a:t>
            </a:r>
            <a:br>
              <a:rPr lang="en-US" b="1" dirty="0" smtClean="0">
                <a:latin typeface="+mn-lt"/>
              </a:rPr>
            </a:br>
            <a:r>
              <a:rPr lang="en-US" b="1" dirty="0" smtClean="0">
                <a:latin typeface="+mn-lt"/>
              </a:rPr>
              <a:t>the Media Following Crisis</a:t>
            </a:r>
            <a:endParaRPr lang="en-US" b="1" dirty="0">
              <a:latin typeface="+mn-lt"/>
            </a:endParaRPr>
          </a:p>
        </p:txBody>
      </p:sp>
      <p:sp>
        <p:nvSpPr>
          <p:cNvPr id="3" name="Content Placeholder 2"/>
          <p:cNvSpPr>
            <a:spLocks noGrp="1"/>
          </p:cNvSpPr>
          <p:nvPr>
            <p:ph idx="1"/>
          </p:nvPr>
        </p:nvSpPr>
        <p:spPr/>
        <p:txBody>
          <a:bodyPr/>
          <a:lstStyle/>
          <a:p>
            <a:pPr marL="742950" indent="-742950">
              <a:buFont typeface="+mj-lt"/>
              <a:buAutoNum type="arabicPeriod"/>
            </a:pPr>
            <a:r>
              <a:rPr lang="en-US" sz="4000" b="1" dirty="0" smtClean="0"/>
              <a:t>Be clear and factual.  </a:t>
            </a:r>
            <a:r>
              <a:rPr lang="en-US" sz="4000" dirty="0" smtClean="0"/>
              <a:t>Reporters want to know the basics- who, what, when, where, why </a:t>
            </a:r>
            <a:r>
              <a:rPr lang="mr-IN" sz="4000" dirty="0" smtClean="0"/>
              <a:t>–</a:t>
            </a:r>
            <a:r>
              <a:rPr lang="en-US" sz="4000" dirty="0" smtClean="0"/>
              <a:t> and it’s important to provide as many facts as you know.</a:t>
            </a:r>
          </a:p>
          <a:p>
            <a:pPr lvl="2"/>
            <a:r>
              <a:rPr lang="en-US" sz="3200" dirty="0" smtClean="0"/>
              <a:t>Try not to guess, speculate, or inject your opinion even if asked to do so.</a:t>
            </a:r>
          </a:p>
          <a:p>
            <a:pPr lvl="2"/>
            <a:r>
              <a:rPr lang="en-US" sz="3200" dirty="0" smtClean="0"/>
              <a:t>If you don</a:t>
            </a:r>
            <a:r>
              <a:rPr lang="mr-IN" sz="3200" dirty="0" smtClean="0"/>
              <a:t>’</a:t>
            </a:r>
            <a:r>
              <a:rPr lang="en-US" sz="3200" dirty="0" smtClean="0"/>
              <a:t>t know the answer to a question, say that you don’t know the answer but will get information, if possible. Then follow up with the reporter.</a:t>
            </a:r>
          </a:p>
          <a:p>
            <a:pPr lvl="3"/>
            <a:r>
              <a:rPr lang="en-US" sz="3200" dirty="0" smtClean="0"/>
              <a:t>“We’re not certain</a:t>
            </a:r>
            <a:r>
              <a:rPr lang="mr-IN" sz="3200" dirty="0" smtClean="0"/>
              <a:t>…</a:t>
            </a:r>
            <a:r>
              <a:rPr lang="en-US" sz="3200" dirty="0" smtClean="0"/>
              <a:t>”</a:t>
            </a:r>
          </a:p>
          <a:p>
            <a:pPr lvl="3"/>
            <a:r>
              <a:rPr lang="en-US" sz="3200" dirty="0" smtClean="0"/>
              <a:t>“We believe what occurred was</a:t>
            </a:r>
            <a:r>
              <a:rPr lang="mr-IN" sz="3200" dirty="0" smtClean="0"/>
              <a:t>…</a:t>
            </a:r>
            <a:r>
              <a:rPr lang="en-US" sz="3200" dirty="0" smtClean="0"/>
              <a:t>”</a:t>
            </a:r>
          </a:p>
          <a:p>
            <a:pPr lvl="3"/>
            <a:r>
              <a:rPr lang="en-US" sz="3200" dirty="0" smtClean="0"/>
              <a:t>“The best information we have at  this time is</a:t>
            </a:r>
            <a:r>
              <a:rPr lang="mr-IN" sz="3200" dirty="0" smtClean="0"/>
              <a:t>…</a:t>
            </a:r>
            <a:r>
              <a:rPr lang="en-US" sz="3200" dirty="0" smtClean="0"/>
              <a:t>” are all acceptable as long as what is stated as fact can stand scrutiny.</a:t>
            </a:r>
          </a:p>
          <a:p>
            <a:pPr lvl="3"/>
            <a:endParaRPr lang="en-US" sz="3200" dirty="0" smtClean="0"/>
          </a:p>
        </p:txBody>
      </p:sp>
    </p:spTree>
    <p:extLst>
      <p:ext uri="{BB962C8B-B14F-4D97-AF65-F5344CB8AC3E}">
        <p14:creationId xmlns:p14="http://schemas.microsoft.com/office/powerpoint/2010/main" val="2090854349"/>
      </p:ext>
    </p:extLst>
  </p:cSld>
  <p:clrMapOvr>
    <a:masterClrMapping/>
  </p:clrMapOvr>
  <mc:AlternateContent xmlns:mc="http://schemas.openxmlformats.org/markup-compatibility/2006" xmlns:p14="http://schemas.microsoft.com/office/powerpoint/2010/main">
    <mc:Choice Requires="p14">
      <p:transition spd="slow" p14:dur="1250" advClick="0"/>
    </mc:Choice>
    <mc:Fallback xmlns="">
      <p:transition spd="slow" advClick="0"/>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733425"/>
            <a:ext cx="13407390" cy="1944159"/>
          </a:xfrm>
        </p:spPr>
        <p:txBody>
          <a:bodyPr/>
          <a:lstStyle/>
          <a:p>
            <a:pPr algn="ctr"/>
            <a:r>
              <a:rPr lang="en-US" b="1" dirty="0" smtClean="0">
                <a:latin typeface="+mn-lt"/>
              </a:rPr>
              <a:t>The Administrator and </a:t>
            </a:r>
            <a:br>
              <a:rPr lang="en-US" b="1" dirty="0" smtClean="0">
                <a:latin typeface="+mn-lt"/>
              </a:rPr>
            </a:br>
            <a:r>
              <a:rPr lang="en-US" b="1" dirty="0" smtClean="0">
                <a:latin typeface="+mn-lt"/>
              </a:rPr>
              <a:t>the Media Following Crisis</a:t>
            </a:r>
            <a:endParaRPr lang="en-US" b="1" dirty="0">
              <a:latin typeface="+mn-lt"/>
            </a:endParaRPr>
          </a:p>
        </p:txBody>
      </p:sp>
      <p:sp>
        <p:nvSpPr>
          <p:cNvPr id="3" name="Content Placeholder 2"/>
          <p:cNvSpPr>
            <a:spLocks noGrp="1"/>
          </p:cNvSpPr>
          <p:nvPr>
            <p:ph idx="1"/>
          </p:nvPr>
        </p:nvSpPr>
        <p:spPr>
          <a:xfrm>
            <a:off x="1066800" y="2819400"/>
            <a:ext cx="13407390" cy="6381962"/>
          </a:xfrm>
        </p:spPr>
        <p:txBody>
          <a:bodyPr/>
          <a:lstStyle/>
          <a:p>
            <a:pPr marL="0" indent="0">
              <a:buNone/>
            </a:pPr>
            <a:r>
              <a:rPr lang="en-US" sz="4000" b="1" dirty="0" smtClean="0"/>
              <a:t>2.  Be timely. </a:t>
            </a:r>
            <a:r>
              <a:rPr lang="en-US" sz="4000" dirty="0" smtClean="0"/>
              <a:t>Inquire about a reporters’ deadlines and try to help honor the deadlines by providing as much solid information as quickly as possible.</a:t>
            </a:r>
            <a:r>
              <a:rPr lang="en-US" sz="4000" b="1" dirty="0" smtClean="0"/>
              <a:t> </a:t>
            </a:r>
            <a:endParaRPr lang="en-US" sz="4000" dirty="0" smtClean="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38600" y="4876800"/>
            <a:ext cx="7177315" cy="4032738"/>
          </a:xfrm>
          <a:prstGeom prst="rect">
            <a:avLst/>
          </a:prstGeom>
        </p:spPr>
      </p:pic>
    </p:spTree>
    <p:extLst>
      <p:ext uri="{BB962C8B-B14F-4D97-AF65-F5344CB8AC3E}">
        <p14:creationId xmlns:p14="http://schemas.microsoft.com/office/powerpoint/2010/main" val="1896587651"/>
      </p:ext>
    </p:extLst>
  </p:cSld>
  <p:clrMapOvr>
    <a:masterClrMapping/>
  </p:clrMapOvr>
  <mc:AlternateContent xmlns:mc="http://schemas.openxmlformats.org/markup-compatibility/2006" xmlns:p14="http://schemas.microsoft.com/office/powerpoint/2010/main">
    <mc:Choice Requires="p14">
      <p:transition spd="slow" p14:dur="1250" advClick="0"/>
    </mc:Choice>
    <mc:Fallback xmlns="">
      <p:transition spd="slow" advClick="0"/>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733425"/>
            <a:ext cx="13407390" cy="1944159"/>
          </a:xfrm>
        </p:spPr>
        <p:txBody>
          <a:bodyPr/>
          <a:lstStyle/>
          <a:p>
            <a:pPr algn="ctr"/>
            <a:r>
              <a:rPr lang="en-US" b="1" dirty="0" smtClean="0">
                <a:latin typeface="+mn-lt"/>
              </a:rPr>
              <a:t>The Administrator and </a:t>
            </a:r>
            <a:br>
              <a:rPr lang="en-US" b="1" dirty="0" smtClean="0">
                <a:latin typeface="+mn-lt"/>
              </a:rPr>
            </a:br>
            <a:r>
              <a:rPr lang="en-US" b="1" dirty="0" smtClean="0">
                <a:latin typeface="+mn-lt"/>
              </a:rPr>
              <a:t>the Media Following Crisis</a:t>
            </a:r>
            <a:endParaRPr lang="en-US" b="1" dirty="0">
              <a:latin typeface="+mn-lt"/>
            </a:endParaRPr>
          </a:p>
        </p:txBody>
      </p:sp>
      <p:sp>
        <p:nvSpPr>
          <p:cNvPr id="3" name="Content Placeholder 2"/>
          <p:cNvSpPr>
            <a:spLocks noGrp="1"/>
          </p:cNvSpPr>
          <p:nvPr>
            <p:ph idx="1"/>
          </p:nvPr>
        </p:nvSpPr>
        <p:spPr>
          <a:xfrm>
            <a:off x="1066800" y="2895600"/>
            <a:ext cx="13407390" cy="6381962"/>
          </a:xfrm>
        </p:spPr>
        <p:txBody>
          <a:bodyPr/>
          <a:lstStyle/>
          <a:p>
            <a:pPr marL="0" indent="0">
              <a:buNone/>
            </a:pPr>
            <a:r>
              <a:rPr lang="en-US" sz="4000" b="1" dirty="0"/>
              <a:t>3</a:t>
            </a:r>
            <a:r>
              <a:rPr lang="en-US" sz="4000" b="1" dirty="0" smtClean="0"/>
              <a:t>. Be a good resource. </a:t>
            </a:r>
            <a:r>
              <a:rPr lang="en-US" sz="4000" dirty="0" smtClean="0"/>
              <a:t>Provide the names and contact information for other reliable, potential sources that can provide additional information or insights or explain technical information. These other sources may include emergency responders, board members, teachers or union representatives and contractors.</a:t>
            </a:r>
          </a:p>
        </p:txBody>
      </p:sp>
    </p:spTree>
    <p:extLst>
      <p:ext uri="{BB962C8B-B14F-4D97-AF65-F5344CB8AC3E}">
        <p14:creationId xmlns:p14="http://schemas.microsoft.com/office/powerpoint/2010/main" val="1100618666"/>
      </p:ext>
    </p:extLst>
  </p:cSld>
  <p:clrMapOvr>
    <a:masterClrMapping/>
  </p:clrMapOvr>
  <mc:AlternateContent xmlns:mc="http://schemas.openxmlformats.org/markup-compatibility/2006" xmlns:p14="http://schemas.microsoft.com/office/powerpoint/2010/main">
    <mc:Choice Requires="p14">
      <p:transition spd="slow" p14:dur="1250" advClick="0"/>
    </mc:Choice>
    <mc:Fallback xmlns="">
      <p:transition spd="slow" advClick="0"/>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733425"/>
            <a:ext cx="13407390" cy="1944159"/>
          </a:xfrm>
        </p:spPr>
        <p:txBody>
          <a:bodyPr/>
          <a:lstStyle/>
          <a:p>
            <a:pPr algn="ctr"/>
            <a:r>
              <a:rPr lang="en-US" b="1" dirty="0" smtClean="0">
                <a:latin typeface="+mn-lt"/>
              </a:rPr>
              <a:t>The Administrator and </a:t>
            </a:r>
            <a:br>
              <a:rPr lang="en-US" b="1" dirty="0" smtClean="0">
                <a:latin typeface="+mn-lt"/>
              </a:rPr>
            </a:br>
            <a:r>
              <a:rPr lang="en-US" b="1" dirty="0" smtClean="0">
                <a:latin typeface="+mn-lt"/>
              </a:rPr>
              <a:t>the Media Following Crisis</a:t>
            </a:r>
            <a:endParaRPr lang="en-US" b="1" dirty="0">
              <a:latin typeface="+mn-lt"/>
            </a:endParaRPr>
          </a:p>
        </p:txBody>
      </p:sp>
      <p:sp>
        <p:nvSpPr>
          <p:cNvPr id="3" name="Content Placeholder 2"/>
          <p:cNvSpPr>
            <a:spLocks noGrp="1"/>
          </p:cNvSpPr>
          <p:nvPr>
            <p:ph idx="1"/>
          </p:nvPr>
        </p:nvSpPr>
        <p:spPr>
          <a:xfrm>
            <a:off x="1066800" y="2819400"/>
            <a:ext cx="13407390" cy="6381962"/>
          </a:xfrm>
        </p:spPr>
        <p:txBody>
          <a:bodyPr/>
          <a:lstStyle/>
          <a:p>
            <a:pPr marL="0" indent="0">
              <a:buNone/>
            </a:pPr>
            <a:r>
              <a:rPr lang="en-US" sz="4000" b="1" dirty="0"/>
              <a:t>4</a:t>
            </a:r>
            <a:r>
              <a:rPr lang="en-US" sz="4000" b="1" dirty="0" smtClean="0"/>
              <a:t>.  Demonstrate that district administration is in control. </a:t>
            </a:r>
            <a:r>
              <a:rPr lang="en-US" sz="4000" dirty="0" smtClean="0"/>
              <a:t>What is said is important, but also who says it is also important.</a:t>
            </a:r>
            <a:r>
              <a:rPr lang="en-US" sz="4000" b="1" dirty="0" smtClean="0"/>
              <a:t> </a:t>
            </a:r>
            <a:endParaRPr lang="en-US" sz="4000" dirty="0"/>
          </a:p>
          <a:p>
            <a:r>
              <a:rPr lang="en-US" sz="4000" dirty="0" smtClean="0"/>
              <a:t>The spokesperson (Superintendent/PIO) will convene news conferences and will be the primary contact person for the media as it relates to the school/district situation. </a:t>
            </a:r>
          </a:p>
          <a:p>
            <a:r>
              <a:rPr lang="en-US" sz="4000" dirty="0" smtClean="0"/>
              <a:t>The spokesperson can call on other representatives to speak, but district administration is in charge and that message should be reinforced.</a:t>
            </a:r>
          </a:p>
          <a:p>
            <a:r>
              <a:rPr lang="en-US" sz="4000" dirty="0" smtClean="0"/>
              <a:t>This strategy communicates that there is structure and is under control by a trusted and responsive institution.</a:t>
            </a:r>
          </a:p>
        </p:txBody>
      </p:sp>
    </p:spTree>
    <p:extLst>
      <p:ext uri="{BB962C8B-B14F-4D97-AF65-F5344CB8AC3E}">
        <p14:creationId xmlns:p14="http://schemas.microsoft.com/office/powerpoint/2010/main" val="225076272"/>
      </p:ext>
    </p:extLst>
  </p:cSld>
  <p:clrMapOvr>
    <a:masterClrMapping/>
  </p:clrMapOvr>
  <mc:AlternateContent xmlns:mc="http://schemas.openxmlformats.org/markup-compatibility/2006" xmlns:p14="http://schemas.microsoft.com/office/powerpoint/2010/main">
    <mc:Choice Requires="p14">
      <p:transition spd="slow" p14:dur="1250" advClick="0"/>
    </mc:Choice>
    <mc:Fallback xmlns="">
      <p:transition spd="slow" advClick="0"/>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1752600"/>
            <a:ext cx="13407390" cy="1944159"/>
          </a:xfrm>
        </p:spPr>
        <p:txBody>
          <a:bodyPr>
            <a:normAutofit/>
          </a:bodyPr>
          <a:lstStyle/>
          <a:p>
            <a:r>
              <a:rPr lang="en-US" sz="7200" b="1" dirty="0" smtClean="0">
                <a:latin typeface="+mn-lt"/>
              </a:rPr>
              <a:t>Guidelines for Media Responses</a:t>
            </a:r>
            <a:endParaRPr lang="en-US" sz="7200" b="1" dirty="0">
              <a:latin typeface="+mn-lt"/>
            </a:endParaRPr>
          </a:p>
        </p:txBody>
      </p:sp>
      <p:sp>
        <p:nvSpPr>
          <p:cNvPr id="3" name="Content Placeholder 2"/>
          <p:cNvSpPr>
            <a:spLocks noGrp="1"/>
          </p:cNvSpPr>
          <p:nvPr>
            <p:ph idx="1"/>
          </p:nvPr>
        </p:nvSpPr>
        <p:spPr>
          <a:xfrm>
            <a:off x="914400" y="4038600"/>
            <a:ext cx="13407390" cy="6381962"/>
          </a:xfrm>
        </p:spPr>
        <p:txBody>
          <a:bodyPr>
            <a:normAutofit/>
          </a:bodyPr>
          <a:lstStyle/>
          <a:p>
            <a:pPr marL="0" indent="0">
              <a:buNone/>
            </a:pPr>
            <a:r>
              <a:rPr lang="en-US" sz="4400" b="1" dirty="0" smtClean="0"/>
              <a:t>Description of Crisis</a:t>
            </a:r>
          </a:p>
          <a:p>
            <a:pPr lvl="1"/>
            <a:r>
              <a:rPr lang="en-US" sz="4400" dirty="0" smtClean="0"/>
              <a:t>Extent of involvement.</a:t>
            </a:r>
          </a:p>
          <a:p>
            <a:pPr lvl="1"/>
            <a:r>
              <a:rPr lang="en-US" sz="4400" dirty="0" smtClean="0"/>
              <a:t>Do not release names of suspects.</a:t>
            </a:r>
          </a:p>
          <a:p>
            <a:pPr lvl="1"/>
            <a:r>
              <a:rPr lang="en-US" sz="4400" dirty="0" smtClean="0"/>
              <a:t>Refer questions to law enforcement.</a:t>
            </a:r>
          </a:p>
          <a:p>
            <a:pPr lvl="1"/>
            <a:r>
              <a:rPr lang="en-US" sz="4400" dirty="0" smtClean="0"/>
              <a:t>Hint: Avoid conjecture. State only facts.</a:t>
            </a:r>
          </a:p>
          <a:p>
            <a:pPr lvl="1"/>
            <a:endParaRPr lang="en-US" sz="4400" dirty="0" smtClean="0"/>
          </a:p>
          <a:p>
            <a:pPr marL="582930" lvl="1" indent="0">
              <a:buNone/>
            </a:pPr>
            <a:endParaRPr lang="en-US" dirty="0"/>
          </a:p>
          <a:p>
            <a:pPr lvl="1"/>
            <a:endParaRPr lang="en-US" dirty="0" smtClean="0"/>
          </a:p>
          <a:p>
            <a:pPr marL="582930" lvl="1" indent="0">
              <a:buNone/>
            </a:pPr>
            <a:endParaRPr lang="en-US" dirty="0"/>
          </a:p>
          <a:p>
            <a:pPr marL="582930" lvl="1" indent="0">
              <a:buNone/>
            </a:pPr>
            <a:r>
              <a:rPr lang="en-US" dirty="0" smtClean="0"/>
              <a:t> </a:t>
            </a:r>
          </a:p>
          <a:p>
            <a:pPr lvl="1"/>
            <a:endParaRPr lang="en-US" dirty="0" smtClean="0"/>
          </a:p>
        </p:txBody>
      </p:sp>
    </p:spTree>
    <p:extLst>
      <p:ext uri="{BB962C8B-B14F-4D97-AF65-F5344CB8AC3E}">
        <p14:creationId xmlns:p14="http://schemas.microsoft.com/office/powerpoint/2010/main" val="115622822"/>
      </p:ext>
    </p:extLst>
  </p:cSld>
  <p:clrMapOvr>
    <a:masterClrMapping/>
  </p:clrMapOvr>
  <mc:AlternateContent xmlns:mc="http://schemas.openxmlformats.org/markup-compatibility/2006" xmlns:p14="http://schemas.microsoft.com/office/powerpoint/2010/main">
    <mc:Choice Requires="p14">
      <p:transition spd="slow" p14:dur="1250" advClick="0"/>
    </mc:Choice>
    <mc:Fallback xmlns="">
      <p:transition spd="slow" advClick="0"/>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1752600"/>
            <a:ext cx="13407390" cy="1944159"/>
          </a:xfrm>
        </p:spPr>
        <p:txBody>
          <a:bodyPr>
            <a:normAutofit/>
          </a:bodyPr>
          <a:lstStyle/>
          <a:p>
            <a:r>
              <a:rPr lang="en-US" sz="7200" b="1" dirty="0" smtClean="0">
                <a:latin typeface="+mn-lt"/>
              </a:rPr>
              <a:t>Guidelines for Media Responses</a:t>
            </a:r>
            <a:endParaRPr lang="en-US" sz="7200" b="1" dirty="0">
              <a:latin typeface="+mn-lt"/>
            </a:endParaRPr>
          </a:p>
        </p:txBody>
      </p:sp>
      <p:sp>
        <p:nvSpPr>
          <p:cNvPr id="3" name="Content Placeholder 2"/>
          <p:cNvSpPr>
            <a:spLocks noGrp="1"/>
          </p:cNvSpPr>
          <p:nvPr>
            <p:ph idx="1"/>
          </p:nvPr>
        </p:nvSpPr>
        <p:spPr>
          <a:xfrm>
            <a:off x="914400" y="4038600"/>
            <a:ext cx="13407390" cy="6381962"/>
          </a:xfrm>
        </p:spPr>
        <p:txBody>
          <a:bodyPr>
            <a:normAutofit lnSpcReduction="10000"/>
          </a:bodyPr>
          <a:lstStyle/>
          <a:p>
            <a:pPr marL="0" indent="0">
              <a:buNone/>
            </a:pPr>
            <a:r>
              <a:rPr lang="en-US" sz="4400" b="1" dirty="0" smtClean="0"/>
              <a:t>Condition of Students/Staff</a:t>
            </a:r>
          </a:p>
          <a:p>
            <a:pPr lvl="1"/>
            <a:r>
              <a:rPr lang="en-US" sz="4400" dirty="0" smtClean="0"/>
              <a:t>Hint: Express concern for and empathy with victims.</a:t>
            </a:r>
          </a:p>
          <a:p>
            <a:pPr lvl="1"/>
            <a:r>
              <a:rPr lang="en-US" sz="4400" dirty="0" smtClean="0"/>
              <a:t>Hint: Speak from the viewpoint of public interest, not district’s interest.</a:t>
            </a:r>
          </a:p>
          <a:p>
            <a:pPr lvl="1"/>
            <a:r>
              <a:rPr lang="en-US" sz="4400" dirty="0" smtClean="0"/>
              <a:t>Hint: Avoid jargon/acronyms -  </a:t>
            </a:r>
            <a:r>
              <a:rPr lang="en-US" sz="4400" dirty="0" err="1" smtClean="0"/>
              <a:t>eg</a:t>
            </a:r>
            <a:r>
              <a:rPr lang="en-US" sz="4400" dirty="0" smtClean="0"/>
              <a:t>. LEP students, Special Needs, etc.</a:t>
            </a:r>
          </a:p>
          <a:p>
            <a:pPr lvl="1"/>
            <a:endParaRPr lang="en-US" sz="4400" dirty="0" smtClean="0"/>
          </a:p>
          <a:p>
            <a:pPr marL="582930" lvl="1" indent="0">
              <a:buNone/>
            </a:pPr>
            <a:endParaRPr lang="en-US" dirty="0"/>
          </a:p>
          <a:p>
            <a:pPr lvl="1"/>
            <a:endParaRPr lang="en-US" dirty="0" smtClean="0"/>
          </a:p>
          <a:p>
            <a:pPr marL="582930" lvl="1" indent="0">
              <a:buNone/>
            </a:pPr>
            <a:endParaRPr lang="en-US" dirty="0"/>
          </a:p>
          <a:p>
            <a:pPr marL="582930" lvl="1" indent="0">
              <a:buNone/>
            </a:pPr>
            <a:r>
              <a:rPr lang="en-US" dirty="0" smtClean="0"/>
              <a:t> </a:t>
            </a:r>
          </a:p>
          <a:p>
            <a:pPr lvl="1"/>
            <a:endParaRPr lang="en-US" dirty="0" smtClean="0"/>
          </a:p>
        </p:txBody>
      </p:sp>
    </p:spTree>
    <p:extLst>
      <p:ext uri="{BB962C8B-B14F-4D97-AF65-F5344CB8AC3E}">
        <p14:creationId xmlns:p14="http://schemas.microsoft.com/office/powerpoint/2010/main" val="100773361"/>
      </p:ext>
    </p:extLst>
  </p:cSld>
  <p:clrMapOvr>
    <a:masterClrMapping/>
  </p:clrMapOvr>
  <mc:AlternateContent xmlns:mc="http://schemas.openxmlformats.org/markup-compatibility/2006" xmlns:p14="http://schemas.microsoft.com/office/powerpoint/2010/main">
    <mc:Choice Requires="p14">
      <p:transition spd="slow" p14:dur="1250" advClick="0"/>
    </mc:Choice>
    <mc:Fallback xmlns="">
      <p:transition spd="slow" advClick="0"/>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1752600"/>
            <a:ext cx="13407390" cy="1944159"/>
          </a:xfrm>
        </p:spPr>
        <p:txBody>
          <a:bodyPr>
            <a:normAutofit/>
          </a:bodyPr>
          <a:lstStyle/>
          <a:p>
            <a:r>
              <a:rPr lang="en-US" sz="7200" b="1" dirty="0" smtClean="0">
                <a:latin typeface="+mn-lt"/>
              </a:rPr>
              <a:t>Guidelines for Media Responses</a:t>
            </a:r>
            <a:endParaRPr lang="en-US" sz="7200" b="1" dirty="0">
              <a:latin typeface="+mn-lt"/>
            </a:endParaRPr>
          </a:p>
        </p:txBody>
      </p:sp>
      <p:sp>
        <p:nvSpPr>
          <p:cNvPr id="3" name="Content Placeholder 2"/>
          <p:cNvSpPr>
            <a:spLocks noGrp="1"/>
          </p:cNvSpPr>
          <p:nvPr>
            <p:ph idx="1"/>
          </p:nvPr>
        </p:nvSpPr>
        <p:spPr>
          <a:xfrm>
            <a:off x="914400" y="4038600"/>
            <a:ext cx="13407390" cy="6381962"/>
          </a:xfrm>
        </p:spPr>
        <p:txBody>
          <a:bodyPr>
            <a:normAutofit fontScale="92500" lnSpcReduction="10000"/>
          </a:bodyPr>
          <a:lstStyle/>
          <a:p>
            <a:pPr marL="0" indent="0">
              <a:buNone/>
            </a:pPr>
            <a:r>
              <a:rPr lang="en-US" sz="4400" b="1" dirty="0" smtClean="0"/>
              <a:t>Number injured/killed</a:t>
            </a:r>
          </a:p>
          <a:p>
            <a:pPr lvl="1"/>
            <a:r>
              <a:rPr lang="en-US" sz="4400" dirty="0" smtClean="0"/>
              <a:t>Potentially affected number.</a:t>
            </a:r>
          </a:p>
          <a:p>
            <a:pPr lvl="1"/>
            <a:r>
              <a:rPr lang="en-US" sz="4400" dirty="0" smtClean="0"/>
              <a:t>Nature of injuries.</a:t>
            </a:r>
          </a:p>
          <a:p>
            <a:pPr lvl="1"/>
            <a:r>
              <a:rPr lang="en-US" sz="4400" dirty="0" smtClean="0"/>
              <a:t>Care given to injured.</a:t>
            </a:r>
          </a:p>
          <a:p>
            <a:pPr lvl="1"/>
            <a:r>
              <a:rPr lang="en-US" sz="4400" dirty="0" smtClean="0"/>
              <a:t>Disposition of injured/fatalities.</a:t>
            </a:r>
          </a:p>
          <a:p>
            <a:pPr lvl="1"/>
            <a:r>
              <a:rPr lang="en-US" sz="4400" dirty="0" smtClean="0">
                <a:solidFill>
                  <a:srgbClr val="FF0000"/>
                </a:solidFill>
              </a:rPr>
              <a:t>Example: </a:t>
            </a:r>
            <a:r>
              <a:rPr lang="en-US" sz="4400" dirty="0" smtClean="0"/>
              <a:t>“Staff members have accompanied injured students to ______ hospital(s) until family members arrived.”</a:t>
            </a:r>
          </a:p>
          <a:p>
            <a:pPr marL="582930" lvl="1" indent="0">
              <a:buNone/>
            </a:pPr>
            <a:endParaRPr lang="en-US" dirty="0"/>
          </a:p>
          <a:p>
            <a:pPr lvl="1"/>
            <a:endParaRPr lang="en-US" dirty="0" smtClean="0"/>
          </a:p>
          <a:p>
            <a:pPr marL="582930" lvl="1" indent="0">
              <a:buNone/>
            </a:pPr>
            <a:endParaRPr lang="en-US" dirty="0"/>
          </a:p>
          <a:p>
            <a:pPr marL="582930" lvl="1" indent="0">
              <a:buNone/>
            </a:pPr>
            <a:r>
              <a:rPr lang="en-US" dirty="0" smtClean="0"/>
              <a:t> </a:t>
            </a:r>
          </a:p>
          <a:p>
            <a:pPr lvl="1"/>
            <a:endParaRPr lang="en-US" dirty="0" smtClean="0"/>
          </a:p>
        </p:txBody>
      </p:sp>
    </p:spTree>
    <p:extLst>
      <p:ext uri="{BB962C8B-B14F-4D97-AF65-F5344CB8AC3E}">
        <p14:creationId xmlns:p14="http://schemas.microsoft.com/office/powerpoint/2010/main" val="263149721"/>
      </p:ext>
    </p:extLst>
  </p:cSld>
  <p:clrMapOvr>
    <a:masterClrMapping/>
  </p:clrMapOvr>
  <mc:AlternateContent xmlns:mc="http://schemas.openxmlformats.org/markup-compatibility/2006" xmlns:p14="http://schemas.microsoft.com/office/powerpoint/2010/main">
    <mc:Choice Requires="p14">
      <p:transition spd="slow" p14:dur="1250" advClick="0"/>
    </mc:Choice>
    <mc:Fallback xmlns="">
      <p:transition spd="slow" advClick="0"/>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1752600"/>
            <a:ext cx="13407390" cy="1944159"/>
          </a:xfrm>
        </p:spPr>
        <p:txBody>
          <a:bodyPr>
            <a:normAutofit/>
          </a:bodyPr>
          <a:lstStyle/>
          <a:p>
            <a:r>
              <a:rPr lang="en-US" sz="7200" b="1" dirty="0" smtClean="0">
                <a:latin typeface="+mn-lt"/>
              </a:rPr>
              <a:t>Guidelines for Media Responses</a:t>
            </a:r>
            <a:endParaRPr lang="en-US" sz="7200" b="1" dirty="0">
              <a:latin typeface="+mn-lt"/>
            </a:endParaRPr>
          </a:p>
        </p:txBody>
      </p:sp>
      <p:sp>
        <p:nvSpPr>
          <p:cNvPr id="3" name="Content Placeholder 2"/>
          <p:cNvSpPr>
            <a:spLocks noGrp="1"/>
          </p:cNvSpPr>
          <p:nvPr>
            <p:ph idx="1"/>
          </p:nvPr>
        </p:nvSpPr>
        <p:spPr>
          <a:xfrm>
            <a:off x="914400" y="4038600"/>
            <a:ext cx="13407390" cy="6381962"/>
          </a:xfrm>
        </p:spPr>
        <p:txBody>
          <a:bodyPr>
            <a:normAutofit/>
          </a:bodyPr>
          <a:lstStyle/>
          <a:p>
            <a:pPr marL="0" indent="0">
              <a:buNone/>
            </a:pPr>
            <a:r>
              <a:rPr lang="en-US" sz="4400" b="1" dirty="0" smtClean="0"/>
              <a:t>Name of person(s) injured/killed</a:t>
            </a:r>
          </a:p>
          <a:p>
            <a:pPr lvl="1"/>
            <a:r>
              <a:rPr lang="en-US" sz="4400" dirty="0" smtClean="0"/>
              <a:t>Do not release.</a:t>
            </a:r>
          </a:p>
          <a:p>
            <a:pPr lvl="1"/>
            <a:r>
              <a:rPr lang="en-US" sz="4400" dirty="0" smtClean="0"/>
              <a:t>Refer to law enforcement and coroner. They release all information regarding this.</a:t>
            </a:r>
          </a:p>
          <a:p>
            <a:pPr lvl="1"/>
            <a:r>
              <a:rPr lang="en-US" sz="4400" dirty="0" smtClean="0"/>
              <a:t>Hint:  “Next of kin are being notified first.”</a:t>
            </a:r>
          </a:p>
          <a:p>
            <a:pPr lvl="1"/>
            <a:endParaRPr lang="en-US" sz="4400" dirty="0" smtClean="0"/>
          </a:p>
          <a:p>
            <a:pPr marL="582930" lvl="1" indent="0">
              <a:buNone/>
            </a:pPr>
            <a:endParaRPr lang="en-US" dirty="0"/>
          </a:p>
          <a:p>
            <a:pPr lvl="1"/>
            <a:endParaRPr lang="en-US" dirty="0" smtClean="0"/>
          </a:p>
          <a:p>
            <a:pPr marL="582930" lvl="1" indent="0">
              <a:buNone/>
            </a:pPr>
            <a:endParaRPr lang="en-US" dirty="0"/>
          </a:p>
          <a:p>
            <a:pPr marL="582930" lvl="1" indent="0">
              <a:buNone/>
            </a:pPr>
            <a:r>
              <a:rPr lang="en-US" dirty="0" smtClean="0"/>
              <a:t> </a:t>
            </a:r>
          </a:p>
          <a:p>
            <a:pPr lvl="1"/>
            <a:endParaRPr lang="en-US" dirty="0" smtClean="0"/>
          </a:p>
        </p:txBody>
      </p:sp>
    </p:spTree>
    <p:extLst>
      <p:ext uri="{BB962C8B-B14F-4D97-AF65-F5344CB8AC3E}">
        <p14:creationId xmlns:p14="http://schemas.microsoft.com/office/powerpoint/2010/main" val="1425922167"/>
      </p:ext>
    </p:extLst>
  </p:cSld>
  <p:clrMapOvr>
    <a:masterClrMapping/>
  </p:clrMapOvr>
  <mc:AlternateContent xmlns:mc="http://schemas.openxmlformats.org/markup-compatibility/2006" xmlns:p14="http://schemas.microsoft.com/office/powerpoint/2010/main">
    <mc:Choice Requires="p14">
      <p:transition spd="slow" p14:dur="1250" advClick="0"/>
    </mc:Choice>
    <mc:Fallback xmlns="">
      <p:transition spd="slow" advClick="0"/>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1752600"/>
            <a:ext cx="13407390" cy="1944159"/>
          </a:xfrm>
        </p:spPr>
        <p:txBody>
          <a:bodyPr>
            <a:normAutofit/>
          </a:bodyPr>
          <a:lstStyle/>
          <a:p>
            <a:r>
              <a:rPr lang="en-US" sz="7200" b="1" dirty="0" smtClean="0">
                <a:latin typeface="+mn-lt"/>
              </a:rPr>
              <a:t>Guidelines for Media Responses</a:t>
            </a:r>
            <a:endParaRPr lang="en-US" sz="7200" b="1" dirty="0">
              <a:latin typeface="+mn-lt"/>
            </a:endParaRPr>
          </a:p>
        </p:txBody>
      </p:sp>
      <p:sp>
        <p:nvSpPr>
          <p:cNvPr id="3" name="Content Placeholder 2"/>
          <p:cNvSpPr>
            <a:spLocks noGrp="1"/>
          </p:cNvSpPr>
          <p:nvPr>
            <p:ph idx="1"/>
          </p:nvPr>
        </p:nvSpPr>
        <p:spPr>
          <a:xfrm>
            <a:off x="914400" y="4038600"/>
            <a:ext cx="13407390" cy="6381962"/>
          </a:xfrm>
        </p:spPr>
        <p:txBody>
          <a:bodyPr>
            <a:normAutofit fontScale="92500" lnSpcReduction="20000"/>
          </a:bodyPr>
          <a:lstStyle/>
          <a:p>
            <a:pPr marL="0" indent="0">
              <a:buNone/>
            </a:pPr>
            <a:r>
              <a:rPr lang="en-US" sz="4400" b="1" dirty="0" smtClean="0"/>
              <a:t>Property Damage</a:t>
            </a:r>
          </a:p>
          <a:p>
            <a:pPr lvl="1"/>
            <a:r>
              <a:rPr lang="en-US" sz="4400" dirty="0" smtClean="0"/>
              <a:t>Estimated value.</a:t>
            </a:r>
          </a:p>
          <a:p>
            <a:pPr lvl="1"/>
            <a:r>
              <a:rPr lang="en-US" sz="4400" dirty="0" smtClean="0"/>
              <a:t>Hint: Avoid conjecture. Figures used by media may become Public Record.</a:t>
            </a:r>
          </a:p>
          <a:p>
            <a:pPr lvl="1"/>
            <a:r>
              <a:rPr lang="en-US" sz="4400" dirty="0" smtClean="0">
                <a:solidFill>
                  <a:srgbClr val="FF0000"/>
                </a:solidFill>
              </a:rPr>
              <a:t>Example: </a:t>
            </a:r>
            <a:r>
              <a:rPr lang="en-US" sz="4400" dirty="0" smtClean="0"/>
              <a:t>“There has been considerable damage.  We are in the process of assessing the extent of loss.”</a:t>
            </a:r>
          </a:p>
          <a:p>
            <a:pPr lvl="1"/>
            <a:r>
              <a:rPr lang="en-US" sz="4400" dirty="0" smtClean="0"/>
              <a:t>Description of damage</a:t>
            </a:r>
          </a:p>
          <a:p>
            <a:pPr lvl="1"/>
            <a:r>
              <a:rPr lang="en-US" sz="4400" dirty="0" smtClean="0"/>
              <a:t>Importance </a:t>
            </a:r>
          </a:p>
          <a:p>
            <a:pPr lvl="1"/>
            <a:endParaRPr lang="en-US" sz="4400" dirty="0" smtClean="0"/>
          </a:p>
          <a:p>
            <a:pPr marL="582930" lvl="1" indent="0">
              <a:buNone/>
            </a:pPr>
            <a:endParaRPr lang="en-US" dirty="0"/>
          </a:p>
          <a:p>
            <a:pPr lvl="1"/>
            <a:endParaRPr lang="en-US" dirty="0" smtClean="0"/>
          </a:p>
          <a:p>
            <a:pPr marL="582930" lvl="1" indent="0">
              <a:buNone/>
            </a:pPr>
            <a:endParaRPr lang="en-US" dirty="0"/>
          </a:p>
          <a:p>
            <a:pPr marL="582930" lvl="1" indent="0">
              <a:buNone/>
            </a:pPr>
            <a:r>
              <a:rPr lang="en-US" dirty="0" smtClean="0"/>
              <a:t> </a:t>
            </a:r>
          </a:p>
          <a:p>
            <a:pPr lvl="1"/>
            <a:endParaRPr lang="en-US" dirty="0" smtClean="0"/>
          </a:p>
        </p:txBody>
      </p:sp>
    </p:spTree>
    <p:extLst>
      <p:ext uri="{BB962C8B-B14F-4D97-AF65-F5344CB8AC3E}">
        <p14:creationId xmlns:p14="http://schemas.microsoft.com/office/powerpoint/2010/main" val="56164636"/>
      </p:ext>
    </p:extLst>
  </p:cSld>
  <p:clrMapOvr>
    <a:masterClrMapping/>
  </p:clrMapOvr>
  <mc:AlternateContent xmlns:mc="http://schemas.openxmlformats.org/markup-compatibility/2006" xmlns:p14="http://schemas.microsoft.com/office/powerpoint/2010/main">
    <mc:Choice Requires="p14">
      <p:transition spd="slow" p14:dur="1250" advClick="0"/>
    </mc:Choice>
    <mc:Fallback xmlns="">
      <p:transition spd="slow" advClick="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33800" y="2971800"/>
            <a:ext cx="7851648" cy="2441448"/>
          </a:xfrm>
          <a:prstGeom prst="rect">
            <a:avLst/>
          </a:prstGeom>
        </p:spPr>
      </p:pic>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52698" y="6096000"/>
            <a:ext cx="4983480" cy="1807567"/>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305800" y="6248400"/>
            <a:ext cx="4419600" cy="1406906"/>
          </a:xfrm>
          <a:prstGeom prst="rect">
            <a:avLst/>
          </a:prstGeom>
        </p:spPr>
      </p:pic>
    </p:spTree>
    <p:extLst>
      <p:ext uri="{BB962C8B-B14F-4D97-AF65-F5344CB8AC3E}">
        <p14:creationId xmlns:p14="http://schemas.microsoft.com/office/powerpoint/2010/main" val="2120693610"/>
      </p:ext>
    </p:extLst>
  </p:cSld>
  <p:clrMapOvr>
    <a:masterClrMapping/>
  </p:clrMapOvr>
  <mc:AlternateContent xmlns:mc="http://schemas.openxmlformats.org/markup-compatibility/2006" xmlns:p14="http://schemas.microsoft.com/office/powerpoint/2010/main">
    <mc:Choice Requires="p14">
      <p:transition spd="slow" p14:dur="1250" advClick="0"/>
    </mc:Choice>
    <mc:Fallback xmlns="">
      <p:transition spd="slow" advClick="0"/>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1752600"/>
            <a:ext cx="13407390" cy="1944159"/>
          </a:xfrm>
        </p:spPr>
        <p:txBody>
          <a:bodyPr>
            <a:normAutofit/>
          </a:bodyPr>
          <a:lstStyle/>
          <a:p>
            <a:r>
              <a:rPr lang="en-US" sz="7200" b="1" dirty="0" smtClean="0">
                <a:latin typeface="+mn-lt"/>
              </a:rPr>
              <a:t>Guidelines for Media Responses</a:t>
            </a:r>
            <a:endParaRPr lang="en-US" sz="7200" b="1" dirty="0">
              <a:latin typeface="+mn-lt"/>
            </a:endParaRPr>
          </a:p>
        </p:txBody>
      </p:sp>
      <p:sp>
        <p:nvSpPr>
          <p:cNvPr id="3" name="Content Placeholder 2"/>
          <p:cNvSpPr>
            <a:spLocks noGrp="1"/>
          </p:cNvSpPr>
          <p:nvPr>
            <p:ph idx="1"/>
          </p:nvPr>
        </p:nvSpPr>
        <p:spPr>
          <a:xfrm>
            <a:off x="914400" y="4038600"/>
            <a:ext cx="13407390" cy="6381962"/>
          </a:xfrm>
        </p:spPr>
        <p:txBody>
          <a:bodyPr>
            <a:normAutofit lnSpcReduction="10000"/>
          </a:bodyPr>
          <a:lstStyle/>
          <a:p>
            <a:pPr marL="0" indent="0">
              <a:buNone/>
            </a:pPr>
            <a:r>
              <a:rPr lang="en-US" sz="4400" b="1" dirty="0" smtClean="0"/>
              <a:t>Causes</a:t>
            </a:r>
          </a:p>
          <a:p>
            <a:pPr lvl="1"/>
            <a:r>
              <a:rPr lang="en-US" sz="4400" dirty="0" smtClean="0"/>
              <a:t>How discovered.</a:t>
            </a:r>
          </a:p>
          <a:p>
            <a:pPr lvl="1"/>
            <a:r>
              <a:rPr lang="en-US" sz="4400" dirty="0" smtClean="0"/>
              <a:t>Chronology.</a:t>
            </a:r>
          </a:p>
          <a:p>
            <a:pPr lvl="1"/>
            <a:r>
              <a:rPr lang="en-US" sz="4400" dirty="0" smtClean="0"/>
              <a:t>Were any measures taken to avoid/eliminate/minimize the disaster?</a:t>
            </a:r>
          </a:p>
          <a:p>
            <a:pPr lvl="1"/>
            <a:r>
              <a:rPr lang="en-US" sz="4400" dirty="0" smtClean="0">
                <a:solidFill>
                  <a:srgbClr val="FF0000"/>
                </a:solidFill>
              </a:rPr>
              <a:t>Example: </a:t>
            </a:r>
            <a:r>
              <a:rPr lang="en-US" sz="4400" dirty="0" smtClean="0"/>
              <a:t>Refer to Emergency Services/Crisis Plan as to actions followed.</a:t>
            </a:r>
          </a:p>
          <a:p>
            <a:pPr marL="582930" lvl="1" indent="0">
              <a:buNone/>
            </a:pPr>
            <a:endParaRPr lang="en-US" dirty="0"/>
          </a:p>
          <a:p>
            <a:pPr lvl="1"/>
            <a:endParaRPr lang="en-US" dirty="0" smtClean="0"/>
          </a:p>
          <a:p>
            <a:pPr marL="582930" lvl="1" indent="0">
              <a:buNone/>
            </a:pPr>
            <a:endParaRPr lang="en-US" dirty="0"/>
          </a:p>
          <a:p>
            <a:pPr marL="582930" lvl="1" indent="0">
              <a:buNone/>
            </a:pPr>
            <a:r>
              <a:rPr lang="en-US" dirty="0" smtClean="0"/>
              <a:t> </a:t>
            </a:r>
          </a:p>
          <a:p>
            <a:pPr lvl="1"/>
            <a:endParaRPr lang="en-US" dirty="0" smtClean="0"/>
          </a:p>
        </p:txBody>
      </p:sp>
    </p:spTree>
    <p:extLst>
      <p:ext uri="{BB962C8B-B14F-4D97-AF65-F5344CB8AC3E}">
        <p14:creationId xmlns:p14="http://schemas.microsoft.com/office/powerpoint/2010/main" val="1507316537"/>
      </p:ext>
    </p:extLst>
  </p:cSld>
  <p:clrMapOvr>
    <a:masterClrMapping/>
  </p:clrMapOvr>
  <mc:AlternateContent xmlns:mc="http://schemas.openxmlformats.org/markup-compatibility/2006" xmlns:p14="http://schemas.microsoft.com/office/powerpoint/2010/main">
    <mc:Choice Requires="p14">
      <p:transition spd="slow" p14:dur="1250" advClick="0"/>
    </mc:Choice>
    <mc:Fallback xmlns="">
      <p:transition spd="slow" advClick="0"/>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1752600"/>
            <a:ext cx="13407390" cy="1944159"/>
          </a:xfrm>
        </p:spPr>
        <p:txBody>
          <a:bodyPr>
            <a:normAutofit/>
          </a:bodyPr>
          <a:lstStyle/>
          <a:p>
            <a:r>
              <a:rPr lang="en-US" sz="7200" b="1" dirty="0" smtClean="0">
                <a:latin typeface="+mn-lt"/>
              </a:rPr>
              <a:t>Guidelines for Media Responses</a:t>
            </a:r>
            <a:endParaRPr lang="en-US" sz="7200" b="1" dirty="0">
              <a:latin typeface="+mn-lt"/>
            </a:endParaRPr>
          </a:p>
        </p:txBody>
      </p:sp>
      <p:sp>
        <p:nvSpPr>
          <p:cNvPr id="3" name="Content Placeholder 2"/>
          <p:cNvSpPr>
            <a:spLocks noGrp="1"/>
          </p:cNvSpPr>
          <p:nvPr>
            <p:ph idx="1"/>
          </p:nvPr>
        </p:nvSpPr>
        <p:spPr>
          <a:xfrm>
            <a:off x="914400" y="4038600"/>
            <a:ext cx="13407390" cy="6381962"/>
          </a:xfrm>
        </p:spPr>
        <p:txBody>
          <a:bodyPr>
            <a:normAutofit/>
          </a:bodyPr>
          <a:lstStyle/>
          <a:p>
            <a:pPr marL="0" indent="0">
              <a:buNone/>
            </a:pPr>
            <a:r>
              <a:rPr lang="en-US" sz="4400" b="1" dirty="0" smtClean="0"/>
              <a:t>Rescue and Relief</a:t>
            </a:r>
          </a:p>
          <a:p>
            <a:pPr lvl="1"/>
            <a:r>
              <a:rPr lang="en-US" sz="4400" dirty="0" smtClean="0"/>
              <a:t>What is being done.</a:t>
            </a:r>
          </a:p>
          <a:p>
            <a:pPr lvl="1"/>
            <a:r>
              <a:rPr lang="en-US" sz="4400" dirty="0" smtClean="0">
                <a:solidFill>
                  <a:srgbClr val="FF0000"/>
                </a:solidFill>
              </a:rPr>
              <a:t>Example: </a:t>
            </a:r>
            <a:r>
              <a:rPr lang="en-US" sz="4400" dirty="0" smtClean="0"/>
              <a:t>Refer to Crisis/Emergency Response Team.</a:t>
            </a:r>
          </a:p>
          <a:p>
            <a:pPr lvl="1"/>
            <a:r>
              <a:rPr lang="en-US" sz="4400" dirty="0" smtClean="0"/>
              <a:t>Personnel engaged in operation.</a:t>
            </a:r>
          </a:p>
          <a:p>
            <a:pPr lvl="1"/>
            <a:r>
              <a:rPr lang="en-US" sz="4400" dirty="0" smtClean="0"/>
              <a:t>How people/property were saved.</a:t>
            </a:r>
            <a:endParaRPr lang="en-US" dirty="0"/>
          </a:p>
          <a:p>
            <a:pPr lvl="1"/>
            <a:endParaRPr lang="en-US" dirty="0" smtClean="0"/>
          </a:p>
          <a:p>
            <a:pPr marL="582930" lvl="1" indent="0">
              <a:buNone/>
            </a:pPr>
            <a:endParaRPr lang="en-US" dirty="0"/>
          </a:p>
          <a:p>
            <a:pPr marL="582930" lvl="1" indent="0">
              <a:buNone/>
            </a:pPr>
            <a:r>
              <a:rPr lang="en-US" dirty="0" smtClean="0"/>
              <a:t> </a:t>
            </a:r>
          </a:p>
          <a:p>
            <a:pPr lvl="1"/>
            <a:endParaRPr lang="en-US" dirty="0" smtClean="0"/>
          </a:p>
        </p:txBody>
      </p:sp>
    </p:spTree>
    <p:extLst>
      <p:ext uri="{BB962C8B-B14F-4D97-AF65-F5344CB8AC3E}">
        <p14:creationId xmlns:p14="http://schemas.microsoft.com/office/powerpoint/2010/main" val="1099092714"/>
      </p:ext>
    </p:extLst>
  </p:cSld>
  <p:clrMapOvr>
    <a:masterClrMapping/>
  </p:clrMapOvr>
  <mc:AlternateContent xmlns:mc="http://schemas.openxmlformats.org/markup-compatibility/2006" xmlns:p14="http://schemas.microsoft.com/office/powerpoint/2010/main">
    <mc:Choice Requires="p14">
      <p:transition spd="slow" p14:dur="1250" advClick="0"/>
    </mc:Choice>
    <mc:Fallback xmlns="">
      <p:transition spd="slow" advClick="0"/>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1752600"/>
            <a:ext cx="13407390" cy="1944159"/>
          </a:xfrm>
        </p:spPr>
        <p:txBody>
          <a:bodyPr>
            <a:normAutofit/>
          </a:bodyPr>
          <a:lstStyle/>
          <a:p>
            <a:r>
              <a:rPr lang="en-US" sz="7200" b="1" dirty="0" smtClean="0">
                <a:latin typeface="+mn-lt"/>
              </a:rPr>
              <a:t>Guidelines for Media Responses</a:t>
            </a:r>
            <a:endParaRPr lang="en-US" sz="7200" b="1" dirty="0">
              <a:latin typeface="+mn-lt"/>
            </a:endParaRPr>
          </a:p>
        </p:txBody>
      </p:sp>
      <p:sp>
        <p:nvSpPr>
          <p:cNvPr id="3" name="Content Placeholder 2"/>
          <p:cNvSpPr>
            <a:spLocks noGrp="1"/>
          </p:cNvSpPr>
          <p:nvPr>
            <p:ph idx="1"/>
          </p:nvPr>
        </p:nvSpPr>
        <p:spPr>
          <a:xfrm>
            <a:off x="914400" y="4038600"/>
            <a:ext cx="13407390" cy="6381962"/>
          </a:xfrm>
        </p:spPr>
        <p:txBody>
          <a:bodyPr>
            <a:normAutofit/>
          </a:bodyPr>
          <a:lstStyle/>
          <a:p>
            <a:pPr marL="0" indent="0">
              <a:buNone/>
            </a:pPr>
            <a:r>
              <a:rPr lang="en-US" sz="4400" b="1" dirty="0" smtClean="0"/>
              <a:t>People’s Reactions</a:t>
            </a:r>
          </a:p>
          <a:p>
            <a:pPr lvl="1"/>
            <a:r>
              <a:rPr lang="en-US" sz="4400" dirty="0" smtClean="0"/>
              <a:t>How are students/staff/parents reacting?</a:t>
            </a:r>
          </a:p>
          <a:p>
            <a:pPr lvl="1"/>
            <a:r>
              <a:rPr lang="en-US" sz="4400" dirty="0" smtClean="0">
                <a:solidFill>
                  <a:srgbClr val="FF0000"/>
                </a:solidFill>
              </a:rPr>
              <a:t>Example: </a:t>
            </a:r>
            <a:r>
              <a:rPr lang="en-US" sz="4400" dirty="0" smtClean="0"/>
              <a:t>”Children/Students are safe; the situation is under control. School will remain </a:t>
            </a:r>
            <a:r>
              <a:rPr lang="en-US" sz="4400" smtClean="0"/>
              <a:t>open.”</a:t>
            </a:r>
            <a:endParaRPr lang="en-US" sz="4400" dirty="0" smtClean="0"/>
          </a:p>
          <a:p>
            <a:pPr lvl="1"/>
            <a:r>
              <a:rPr lang="en-US" sz="4400" dirty="0" smtClean="0">
                <a:solidFill>
                  <a:srgbClr val="FF0000"/>
                </a:solidFill>
              </a:rPr>
              <a:t>Or:</a:t>
            </a:r>
            <a:r>
              <a:rPr lang="en-US" sz="4400" dirty="0" smtClean="0"/>
              <a:t> “Children/Students have been safely evacuated to ___________ where parents or persons listed on their child’s emergency card may pick them up.”</a:t>
            </a:r>
            <a:endParaRPr lang="en-US" dirty="0" smtClean="0"/>
          </a:p>
          <a:p>
            <a:pPr marL="582930" lvl="1" indent="0">
              <a:buNone/>
            </a:pPr>
            <a:endParaRPr lang="en-US" dirty="0"/>
          </a:p>
          <a:p>
            <a:pPr marL="582930" lvl="1" indent="0">
              <a:buNone/>
            </a:pPr>
            <a:r>
              <a:rPr lang="en-US" dirty="0" smtClean="0"/>
              <a:t> </a:t>
            </a:r>
          </a:p>
          <a:p>
            <a:pPr lvl="1"/>
            <a:endParaRPr lang="en-US" dirty="0" smtClean="0"/>
          </a:p>
        </p:txBody>
      </p:sp>
    </p:spTree>
    <p:extLst>
      <p:ext uri="{BB962C8B-B14F-4D97-AF65-F5344CB8AC3E}">
        <p14:creationId xmlns:p14="http://schemas.microsoft.com/office/powerpoint/2010/main" val="566733218"/>
      </p:ext>
    </p:extLst>
  </p:cSld>
  <p:clrMapOvr>
    <a:masterClrMapping/>
  </p:clrMapOvr>
  <mc:AlternateContent xmlns:mc="http://schemas.openxmlformats.org/markup-compatibility/2006" xmlns:p14="http://schemas.microsoft.com/office/powerpoint/2010/main">
    <mc:Choice Requires="p14">
      <p:transition spd="slow" p14:dur="1250" advClick="0"/>
    </mc:Choice>
    <mc:Fallback xmlns="">
      <p:transition spd="slow" advClick="0"/>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1752600"/>
            <a:ext cx="13407390" cy="1944159"/>
          </a:xfrm>
        </p:spPr>
        <p:txBody>
          <a:bodyPr>
            <a:normAutofit/>
          </a:bodyPr>
          <a:lstStyle/>
          <a:p>
            <a:r>
              <a:rPr lang="en-US" sz="7200" b="1" dirty="0" smtClean="0">
                <a:latin typeface="+mn-lt"/>
              </a:rPr>
              <a:t>Guidelines for Media Responses</a:t>
            </a:r>
            <a:endParaRPr lang="en-US" sz="7200" b="1" dirty="0">
              <a:latin typeface="+mn-lt"/>
            </a:endParaRPr>
          </a:p>
        </p:txBody>
      </p:sp>
      <p:sp>
        <p:nvSpPr>
          <p:cNvPr id="3" name="Content Placeholder 2"/>
          <p:cNvSpPr>
            <a:spLocks noGrp="1"/>
          </p:cNvSpPr>
          <p:nvPr>
            <p:ph idx="1"/>
          </p:nvPr>
        </p:nvSpPr>
        <p:spPr>
          <a:xfrm>
            <a:off x="914400" y="4038600"/>
            <a:ext cx="13407390" cy="6381962"/>
          </a:xfrm>
        </p:spPr>
        <p:txBody>
          <a:bodyPr>
            <a:normAutofit/>
          </a:bodyPr>
          <a:lstStyle/>
          <a:p>
            <a:pPr marL="0" indent="0">
              <a:buNone/>
            </a:pPr>
            <a:r>
              <a:rPr lang="en-US" sz="4400" b="1" dirty="0" smtClean="0"/>
              <a:t>What help is available?</a:t>
            </a:r>
          </a:p>
          <a:p>
            <a:pPr lvl="1"/>
            <a:r>
              <a:rPr lang="en-US" sz="4400" dirty="0" smtClean="0">
                <a:solidFill>
                  <a:srgbClr val="FF0000"/>
                </a:solidFill>
              </a:rPr>
              <a:t>Example: </a:t>
            </a:r>
            <a:r>
              <a:rPr lang="en-US" sz="4400" dirty="0" smtClean="0"/>
              <a:t>Crisis/Emergency Response Team are assisting students and staff.</a:t>
            </a:r>
          </a:p>
          <a:p>
            <a:pPr lvl="1"/>
            <a:endParaRPr lang="en-US" dirty="0" smtClean="0"/>
          </a:p>
          <a:p>
            <a:pPr marL="582930" lvl="1" indent="0">
              <a:buNone/>
            </a:pPr>
            <a:endParaRPr lang="en-US" dirty="0"/>
          </a:p>
          <a:p>
            <a:pPr marL="582930" lvl="1" indent="0">
              <a:buNone/>
            </a:pPr>
            <a:r>
              <a:rPr lang="en-US" dirty="0" smtClean="0"/>
              <a:t> </a:t>
            </a:r>
          </a:p>
          <a:p>
            <a:pPr lvl="1"/>
            <a:endParaRPr lang="en-US" dirty="0" smtClean="0"/>
          </a:p>
        </p:txBody>
      </p:sp>
    </p:spTree>
    <p:extLst>
      <p:ext uri="{BB962C8B-B14F-4D97-AF65-F5344CB8AC3E}">
        <p14:creationId xmlns:p14="http://schemas.microsoft.com/office/powerpoint/2010/main" val="129050637"/>
      </p:ext>
    </p:extLst>
  </p:cSld>
  <p:clrMapOvr>
    <a:masterClrMapping/>
  </p:clrMapOvr>
  <mc:AlternateContent xmlns:mc="http://schemas.openxmlformats.org/markup-compatibility/2006" xmlns:p14="http://schemas.microsoft.com/office/powerpoint/2010/main">
    <mc:Choice Requires="p14">
      <p:transition spd="slow" p14:dur="1250" advClick="0"/>
    </mc:Choice>
    <mc:Fallback xmlns="">
      <p:transition spd="slow" advClick="0"/>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7200" dirty="0" smtClean="0">
                <a:latin typeface="+mn-lt"/>
              </a:rPr>
              <a:t>Scenario 1</a:t>
            </a:r>
            <a:endParaRPr lang="en-US" sz="7200" dirty="0">
              <a:latin typeface="+mn-lt"/>
            </a:endParaRPr>
          </a:p>
        </p:txBody>
      </p:sp>
      <p:sp>
        <p:nvSpPr>
          <p:cNvPr id="3" name="Content Placeholder 2"/>
          <p:cNvSpPr>
            <a:spLocks noGrp="1"/>
          </p:cNvSpPr>
          <p:nvPr>
            <p:ph idx="1"/>
          </p:nvPr>
        </p:nvSpPr>
        <p:spPr/>
        <p:txBody>
          <a:bodyPr/>
          <a:lstStyle/>
          <a:p>
            <a:r>
              <a:rPr lang="en-US" dirty="0" smtClean="0"/>
              <a:t>There has been a school bus accident (BUS #12) involving 35 students on the way to school.  </a:t>
            </a:r>
          </a:p>
          <a:p>
            <a:r>
              <a:rPr lang="en-US" dirty="0" smtClean="0"/>
              <a:t>Driver of a car missed a stop sign and collided with side of bus.</a:t>
            </a:r>
          </a:p>
          <a:p>
            <a:r>
              <a:rPr lang="en-US" dirty="0" smtClean="0"/>
              <a:t>Unknown injuries at this time.</a:t>
            </a:r>
          </a:p>
          <a:p>
            <a:r>
              <a:rPr lang="en-US" dirty="0" smtClean="0"/>
              <a:t>Know of several transports via ambulance to hospital.</a:t>
            </a:r>
          </a:p>
          <a:p>
            <a:endParaRPr lang="en-US" dirty="0"/>
          </a:p>
          <a:p>
            <a:r>
              <a:rPr lang="en-US" dirty="0">
                <a:hlinkClick r:id="rId3"/>
              </a:rPr>
              <a:t>http://news3lv.com/news/local/bus-crash-news-conference</a:t>
            </a:r>
            <a:endParaRPr lang="en-US" dirty="0" smtClean="0"/>
          </a:p>
          <a:p>
            <a:endParaRPr lang="en-US" dirty="0" smtClean="0"/>
          </a:p>
          <a:p>
            <a:endParaRPr lang="en-US" dirty="0"/>
          </a:p>
        </p:txBody>
      </p:sp>
    </p:spTree>
    <p:extLst>
      <p:ext uri="{BB962C8B-B14F-4D97-AF65-F5344CB8AC3E}">
        <p14:creationId xmlns:p14="http://schemas.microsoft.com/office/powerpoint/2010/main" val="1676481201"/>
      </p:ext>
    </p:extLst>
  </p:cSld>
  <p:clrMapOvr>
    <a:masterClrMapping/>
  </p:clrMapOvr>
  <mc:AlternateContent xmlns:mc="http://schemas.openxmlformats.org/markup-compatibility/2006" xmlns:p14="http://schemas.microsoft.com/office/powerpoint/2010/main">
    <mc:Choice Requires="p14">
      <p:transition spd="slow" p14:dur="1250" advClick="0"/>
    </mc:Choice>
    <mc:Fallback xmlns="">
      <p:transition spd="slow" advClick="0"/>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7200" dirty="0" smtClean="0">
                <a:latin typeface="+mn-lt"/>
              </a:rPr>
              <a:t>Scenario 2</a:t>
            </a:r>
            <a:endParaRPr lang="en-US" sz="7200" dirty="0">
              <a:latin typeface="+mn-lt"/>
            </a:endParaRPr>
          </a:p>
        </p:txBody>
      </p:sp>
      <p:sp>
        <p:nvSpPr>
          <p:cNvPr id="3" name="Content Placeholder 2"/>
          <p:cNvSpPr>
            <a:spLocks noGrp="1"/>
          </p:cNvSpPr>
          <p:nvPr>
            <p:ph idx="1"/>
          </p:nvPr>
        </p:nvSpPr>
        <p:spPr/>
        <p:txBody>
          <a:bodyPr/>
          <a:lstStyle/>
          <a:p>
            <a:r>
              <a:rPr lang="en-US" dirty="0" smtClean="0"/>
              <a:t>Reported Bullying incident on middle school grounds at the close of the school day -  hit virally over Social Media </a:t>
            </a:r>
            <a:r>
              <a:rPr lang="mr-IN" dirty="0" smtClean="0"/>
              <a:t>–</a:t>
            </a:r>
            <a:r>
              <a:rPr lang="en-US" dirty="0" smtClean="0"/>
              <a:t> Video.</a:t>
            </a:r>
          </a:p>
          <a:p>
            <a:r>
              <a:rPr lang="en-US" dirty="0" smtClean="0"/>
              <a:t>Conflict between 2 students and 1 non-student (adult).</a:t>
            </a:r>
          </a:p>
          <a:p>
            <a:r>
              <a:rPr lang="en-US" dirty="0" smtClean="0"/>
              <a:t>School Resource officer not on any video shown, but rumored to have been nearby as “incident was going down”.</a:t>
            </a:r>
          </a:p>
          <a:p>
            <a:endParaRPr lang="en-US" dirty="0"/>
          </a:p>
          <a:p>
            <a:r>
              <a:rPr lang="en-US" dirty="0">
                <a:hlinkClick r:id="rId3"/>
              </a:rPr>
              <a:t>http://</a:t>
            </a:r>
            <a:r>
              <a:rPr lang="en-US" dirty="0" err="1">
                <a:hlinkClick r:id="rId3"/>
              </a:rPr>
              <a:t>www.nj.com</a:t>
            </a:r>
            <a:r>
              <a:rPr lang="en-US" dirty="0">
                <a:hlinkClick r:id="rId3"/>
              </a:rPr>
              <a:t>/</a:t>
            </a:r>
            <a:r>
              <a:rPr lang="en-US" dirty="0" err="1">
                <a:hlinkClick r:id="rId3"/>
              </a:rPr>
              <a:t>morris</a:t>
            </a:r>
            <a:r>
              <a:rPr lang="en-US" dirty="0">
                <a:hlinkClick r:id="rId3"/>
              </a:rPr>
              <a:t>/</a:t>
            </a:r>
            <a:r>
              <a:rPr lang="en-US" dirty="0" err="1">
                <a:hlinkClick r:id="rId3"/>
              </a:rPr>
              <a:t>index.ssf</a:t>
            </a:r>
            <a:r>
              <a:rPr lang="en-US" dirty="0">
                <a:hlinkClick r:id="rId3"/>
              </a:rPr>
              <a:t>/2017/08/</a:t>
            </a:r>
            <a:r>
              <a:rPr lang="en-US" dirty="0" err="1">
                <a:hlinkClick r:id="rId3"/>
              </a:rPr>
              <a:t>school_district_we_tried_to_stop_bullying_of_mallo.html</a:t>
            </a:r>
            <a:endParaRPr lang="en-US" dirty="0" smtClean="0"/>
          </a:p>
          <a:p>
            <a:endParaRPr lang="en-US" dirty="0"/>
          </a:p>
        </p:txBody>
      </p:sp>
    </p:spTree>
    <p:extLst>
      <p:ext uri="{BB962C8B-B14F-4D97-AF65-F5344CB8AC3E}">
        <p14:creationId xmlns:p14="http://schemas.microsoft.com/office/powerpoint/2010/main" val="1516137557"/>
      </p:ext>
    </p:extLst>
  </p:cSld>
  <p:clrMapOvr>
    <a:masterClrMapping/>
  </p:clrMapOvr>
  <mc:AlternateContent xmlns:mc="http://schemas.openxmlformats.org/markup-compatibility/2006" xmlns:p14="http://schemas.microsoft.com/office/powerpoint/2010/main">
    <mc:Choice Requires="p14">
      <p:transition spd="slow" p14:dur="1250" advClick="0"/>
    </mc:Choice>
    <mc:Fallback xmlns="">
      <p:transition spd="slow" advClick="0"/>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7200" dirty="0" smtClean="0">
                <a:latin typeface="+mn-lt"/>
              </a:rPr>
              <a:t>Scenario 3</a:t>
            </a:r>
            <a:endParaRPr lang="en-US" sz="7200" dirty="0">
              <a:latin typeface="+mn-lt"/>
            </a:endParaRPr>
          </a:p>
        </p:txBody>
      </p:sp>
      <p:sp>
        <p:nvSpPr>
          <p:cNvPr id="3" name="Content Placeholder 2"/>
          <p:cNvSpPr>
            <a:spLocks noGrp="1"/>
          </p:cNvSpPr>
          <p:nvPr>
            <p:ph idx="1"/>
          </p:nvPr>
        </p:nvSpPr>
        <p:spPr/>
        <p:txBody>
          <a:bodyPr/>
          <a:lstStyle/>
          <a:p>
            <a:r>
              <a:rPr lang="en-US" dirty="0" smtClean="0"/>
              <a:t>Lockdown at all school sites near the SCI facility within 10 miles.</a:t>
            </a:r>
          </a:p>
          <a:p>
            <a:r>
              <a:rPr lang="en-US" dirty="0" smtClean="0"/>
              <a:t>Reports coming out of Social Media and confirmed by police and onsite.</a:t>
            </a:r>
          </a:p>
          <a:p>
            <a:r>
              <a:rPr lang="en-US" dirty="0" smtClean="0"/>
              <a:t>Media convening at police command post where all traffic has been stopped.</a:t>
            </a:r>
          </a:p>
          <a:p>
            <a:r>
              <a:rPr lang="en-US" dirty="0" smtClean="0"/>
              <a:t>Time of Day </a:t>
            </a:r>
            <a:r>
              <a:rPr lang="mr-IN" dirty="0" smtClean="0"/>
              <a:t>–</a:t>
            </a:r>
            <a:r>
              <a:rPr lang="en-US" dirty="0" smtClean="0"/>
              <a:t> 2:15pm</a:t>
            </a:r>
            <a:endParaRPr lang="en-US" dirty="0"/>
          </a:p>
        </p:txBody>
      </p:sp>
    </p:spTree>
    <p:extLst>
      <p:ext uri="{BB962C8B-B14F-4D97-AF65-F5344CB8AC3E}">
        <p14:creationId xmlns:p14="http://schemas.microsoft.com/office/powerpoint/2010/main" val="1509855654"/>
      </p:ext>
    </p:extLst>
  </p:cSld>
  <p:clrMapOvr>
    <a:masterClrMapping/>
  </p:clrMapOvr>
  <mc:AlternateContent xmlns:mc="http://schemas.openxmlformats.org/markup-compatibility/2006" xmlns:p14="http://schemas.microsoft.com/office/powerpoint/2010/main">
    <mc:Choice Requires="p14">
      <p:transition spd="slow" p14:dur="1250" advClick="0"/>
    </mc:Choice>
    <mc:Fallback xmlns="">
      <p:transition spd="slow" advClick="0"/>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7200" dirty="0" smtClean="0">
                <a:latin typeface="+mn-lt"/>
              </a:rPr>
              <a:t>Scenario 4</a:t>
            </a:r>
            <a:endParaRPr lang="en-US" sz="7200" dirty="0">
              <a:latin typeface="+mn-lt"/>
            </a:endParaRPr>
          </a:p>
        </p:txBody>
      </p:sp>
      <p:sp>
        <p:nvSpPr>
          <p:cNvPr id="3" name="Content Placeholder 2"/>
          <p:cNvSpPr>
            <a:spLocks noGrp="1"/>
          </p:cNvSpPr>
          <p:nvPr>
            <p:ph idx="1"/>
          </p:nvPr>
        </p:nvSpPr>
        <p:spPr/>
        <p:txBody>
          <a:bodyPr/>
          <a:lstStyle/>
          <a:p>
            <a:r>
              <a:rPr lang="en-US" dirty="0" smtClean="0"/>
              <a:t>Reports of ”weapon” carried into school by high school student.</a:t>
            </a:r>
          </a:p>
          <a:p>
            <a:r>
              <a:rPr lang="en-US" dirty="0" smtClean="0"/>
              <a:t>Previous “supposed threats” on social media posts of potential violence at school.</a:t>
            </a:r>
          </a:p>
          <a:p>
            <a:r>
              <a:rPr lang="en-US" dirty="0" smtClean="0"/>
              <a:t>Media received numerous calls from concerned parents about what is happening.</a:t>
            </a:r>
          </a:p>
          <a:p>
            <a:r>
              <a:rPr lang="en-US" dirty="0" smtClean="0"/>
              <a:t>Media converging on school building.  Barrage of calls coming into school/district office.</a:t>
            </a:r>
          </a:p>
          <a:p>
            <a:endParaRPr lang="en-US" dirty="0"/>
          </a:p>
        </p:txBody>
      </p:sp>
    </p:spTree>
    <p:extLst>
      <p:ext uri="{BB962C8B-B14F-4D97-AF65-F5344CB8AC3E}">
        <p14:creationId xmlns:p14="http://schemas.microsoft.com/office/powerpoint/2010/main" val="993450855"/>
      </p:ext>
    </p:extLst>
  </p:cSld>
  <p:clrMapOvr>
    <a:masterClrMapping/>
  </p:clrMapOvr>
  <mc:AlternateContent xmlns:mc="http://schemas.openxmlformats.org/markup-compatibility/2006" xmlns:p14="http://schemas.microsoft.com/office/powerpoint/2010/main">
    <mc:Choice Requires="p14">
      <p:transition spd="slow" p14:dur="1250" advClick="0"/>
    </mc:Choice>
    <mc:Fallback xmlns="">
      <p:transition spd="slow" advClick="0"/>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7200" dirty="0" smtClean="0">
                <a:latin typeface="+mn-lt"/>
              </a:rPr>
              <a:t>Scenario 5</a:t>
            </a:r>
            <a:endParaRPr lang="en-US" sz="7200" dirty="0">
              <a:latin typeface="+mn-lt"/>
            </a:endParaRPr>
          </a:p>
        </p:txBody>
      </p:sp>
      <p:sp>
        <p:nvSpPr>
          <p:cNvPr id="3" name="Content Placeholder 2"/>
          <p:cNvSpPr>
            <a:spLocks noGrp="1"/>
          </p:cNvSpPr>
          <p:nvPr>
            <p:ph idx="1"/>
          </p:nvPr>
        </p:nvSpPr>
        <p:spPr/>
        <p:txBody>
          <a:bodyPr/>
          <a:lstStyle/>
          <a:p>
            <a:r>
              <a:rPr lang="en-US" dirty="0" smtClean="0"/>
              <a:t>Natural Disaster in the form of rising waters in River/Creek bed behind elementary school due to heavy and continued rainfall.</a:t>
            </a:r>
          </a:p>
          <a:p>
            <a:r>
              <a:rPr lang="en-US" dirty="0" smtClean="0"/>
              <a:t>Area roads surrounding school are also becoming flooded.</a:t>
            </a:r>
          </a:p>
          <a:p>
            <a:r>
              <a:rPr lang="en-US" dirty="0" smtClean="0"/>
              <a:t>Mid-day </a:t>
            </a:r>
            <a:r>
              <a:rPr lang="mr-IN" dirty="0" smtClean="0"/>
              <a:t>–</a:t>
            </a:r>
            <a:r>
              <a:rPr lang="en-US" dirty="0" smtClean="0"/>
              <a:t> School dismissal at 2:30pm </a:t>
            </a:r>
          </a:p>
          <a:p>
            <a:r>
              <a:rPr lang="en-US" dirty="0" smtClean="0"/>
              <a:t>Parents calling into TV stations and stopping reporter covering flooding to alert them of school situation.  </a:t>
            </a:r>
          </a:p>
          <a:p>
            <a:r>
              <a:rPr lang="en-US" dirty="0" smtClean="0"/>
              <a:t>Media heading to scene of flooding -  TV, etc.</a:t>
            </a:r>
            <a:endParaRPr lang="en-US" dirty="0"/>
          </a:p>
        </p:txBody>
      </p:sp>
    </p:spTree>
    <p:extLst>
      <p:ext uri="{BB962C8B-B14F-4D97-AF65-F5344CB8AC3E}">
        <p14:creationId xmlns:p14="http://schemas.microsoft.com/office/powerpoint/2010/main" val="429304928"/>
      </p:ext>
    </p:extLst>
  </p:cSld>
  <p:clrMapOvr>
    <a:masterClrMapping/>
  </p:clrMapOvr>
  <mc:AlternateContent xmlns:mc="http://schemas.openxmlformats.org/markup-compatibility/2006" xmlns:p14="http://schemas.microsoft.com/office/powerpoint/2010/main">
    <mc:Choice Requires="p14">
      <p:transition spd="slow" p14:dur="1250" advClick="0"/>
    </mc:Choice>
    <mc:Fallback xmlns="">
      <p:transition spd="slow" advClick="0"/>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56076" y="2209800"/>
            <a:ext cx="7851648" cy="2517648"/>
          </a:xfrm>
          <a:prstGeom prst="rect">
            <a:avLst/>
          </a:prstGeom>
        </p:spPr>
      </p:pic>
      <p:sp>
        <p:nvSpPr>
          <p:cNvPr id="3" name="TextBox 2"/>
          <p:cNvSpPr txBox="1"/>
          <p:nvPr/>
        </p:nvSpPr>
        <p:spPr>
          <a:xfrm>
            <a:off x="-76200" y="5867400"/>
            <a:ext cx="15316200" cy="3693319"/>
          </a:xfrm>
          <a:prstGeom prst="rect">
            <a:avLst/>
          </a:prstGeom>
          <a:noFill/>
        </p:spPr>
        <p:txBody>
          <a:bodyPr wrap="square" rtlCol="0">
            <a:spAutoFit/>
          </a:bodyPr>
          <a:lstStyle/>
          <a:p>
            <a:pPr algn="ctr"/>
            <a:r>
              <a:rPr lang="en-US" sz="5400" dirty="0" smtClean="0"/>
              <a:t>Carolyn Donaldson, </a:t>
            </a:r>
          </a:p>
          <a:p>
            <a:pPr algn="ctr"/>
            <a:r>
              <a:rPr lang="en-US" sz="5400" dirty="0" smtClean="0"/>
              <a:t>Community Engagement Manager </a:t>
            </a:r>
            <a:r>
              <a:rPr lang="en-US" sz="5400" dirty="0" err="1" smtClean="0"/>
              <a:t>cdonaldson@psu.edu</a:t>
            </a:r>
            <a:endParaRPr lang="en-US" sz="5400" dirty="0" smtClean="0"/>
          </a:p>
          <a:p>
            <a:pPr algn="ctr"/>
            <a:r>
              <a:rPr lang="en-US" sz="7200" dirty="0" smtClean="0"/>
              <a:t>THANK YOU!</a:t>
            </a:r>
            <a:endParaRPr lang="en-US" sz="7200" dirty="0"/>
          </a:p>
        </p:txBody>
      </p:sp>
    </p:spTree>
    <p:extLst>
      <p:ext uri="{BB962C8B-B14F-4D97-AF65-F5344CB8AC3E}">
        <p14:creationId xmlns:p14="http://schemas.microsoft.com/office/powerpoint/2010/main" val="2130747966"/>
      </p:ext>
    </p:extLst>
  </p:cSld>
  <p:clrMapOvr>
    <a:masterClrMapping/>
  </p:clrMapOvr>
  <mc:AlternateContent xmlns:mc="http://schemas.openxmlformats.org/markup-compatibility/2006" xmlns:p14="http://schemas.microsoft.com/office/powerpoint/2010/main">
    <mc:Choice Requires="p14">
      <p:transition spd="slow" p14:dur="1250" advClick="0"/>
    </mc:Choice>
    <mc:Fallback xmlns="">
      <p:transition spd="slow" advClick="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bject 10"/>
          <p:cNvSpPr/>
          <p:nvPr/>
        </p:nvSpPr>
        <p:spPr>
          <a:xfrm>
            <a:off x="457200" y="2362200"/>
            <a:ext cx="10820400" cy="5770031"/>
          </a:xfrm>
          <a:prstGeom prst="rect">
            <a:avLst/>
          </a:prstGeom>
          <a:blipFill>
            <a:blip r:embed="rId3" cstate="print"/>
            <a:stretch>
              <a:fillRect/>
            </a:stretch>
          </a:blipFill>
        </p:spPr>
        <p:txBody>
          <a:bodyPr wrap="square" lIns="0" tIns="0" rIns="0" bIns="0" rtlCol="0">
            <a:noAutofit/>
          </a:bodyPr>
          <a:lstStyle/>
          <a:p>
            <a:endParaRPr/>
          </a:p>
        </p:txBody>
      </p:sp>
      <p:sp>
        <p:nvSpPr>
          <p:cNvPr id="32" name="Title 1"/>
          <p:cNvSpPr txBox="1">
            <a:spLocks/>
          </p:cNvSpPr>
          <p:nvPr/>
        </p:nvSpPr>
        <p:spPr>
          <a:xfrm>
            <a:off x="6026263" y="969376"/>
            <a:ext cx="8684895" cy="952045"/>
          </a:xfrm>
          <a:prstGeom prst="rect">
            <a:avLst/>
          </a:prstGeom>
        </p:spPr>
        <p:txBody>
          <a:bodyPr/>
          <a:lstStyle>
            <a:lvl1pPr algn="l" defTabSz="1165860" rtl="0" eaLnBrk="1" latinLnBrk="0" hangingPunct="1">
              <a:lnSpc>
                <a:spcPct val="90000"/>
              </a:lnSpc>
              <a:spcBef>
                <a:spcPct val="0"/>
              </a:spcBef>
              <a:buNone/>
              <a:defRPr sz="5610" kern="1200">
                <a:solidFill>
                  <a:schemeClr val="tx1"/>
                </a:solidFill>
                <a:latin typeface="+mj-lt"/>
                <a:ea typeface="+mj-ea"/>
                <a:cs typeface="+mj-cs"/>
              </a:defRPr>
            </a:lvl1pPr>
          </a:lstStyle>
          <a:p>
            <a:r>
              <a:rPr lang="en-US" dirty="0" smtClean="0"/>
              <a:t>Television and Radio Reach</a:t>
            </a:r>
            <a:endParaRPr lang="en-US" dirty="0"/>
          </a:p>
        </p:txBody>
      </p:sp>
      <p:sp>
        <p:nvSpPr>
          <p:cNvPr id="5" name="TextBox 4"/>
          <p:cNvSpPr txBox="1"/>
          <p:nvPr/>
        </p:nvSpPr>
        <p:spPr>
          <a:xfrm>
            <a:off x="10896600" y="1921421"/>
            <a:ext cx="4648200" cy="7571303"/>
          </a:xfrm>
          <a:prstGeom prst="rect">
            <a:avLst/>
          </a:prstGeom>
          <a:noFill/>
        </p:spPr>
        <p:txBody>
          <a:bodyPr wrap="square" rtlCol="0">
            <a:spAutoFit/>
          </a:bodyPr>
          <a:lstStyle/>
          <a:p>
            <a:r>
              <a:rPr lang="en-US" sz="2800" b="1" dirty="0" smtClean="0"/>
              <a:t>Television 24 counties</a:t>
            </a:r>
            <a:br>
              <a:rPr lang="en-US" sz="2800" b="1" dirty="0" smtClean="0"/>
            </a:br>
            <a:r>
              <a:rPr lang="en-US" sz="2800" b="1" dirty="0" smtClean="0"/>
              <a:t>Four Digital Channels</a:t>
            </a:r>
          </a:p>
          <a:p>
            <a:r>
              <a:rPr lang="en-US" sz="2800" dirty="0" smtClean="0"/>
              <a:t>WPSU-TV</a:t>
            </a:r>
          </a:p>
          <a:p>
            <a:r>
              <a:rPr lang="en-US" sz="2800" dirty="0" smtClean="0"/>
              <a:t>WPSU Create</a:t>
            </a:r>
          </a:p>
          <a:p>
            <a:r>
              <a:rPr lang="en-US" sz="2800" dirty="0" smtClean="0"/>
              <a:t>WPSU World</a:t>
            </a:r>
          </a:p>
          <a:p>
            <a:r>
              <a:rPr lang="en-US" sz="2800" dirty="0" smtClean="0"/>
              <a:t>WPSU Kids</a:t>
            </a:r>
          </a:p>
          <a:p>
            <a:endParaRPr lang="en-US" sz="2800" dirty="0"/>
          </a:p>
          <a:p>
            <a:r>
              <a:rPr lang="en-US" sz="2800" b="1" dirty="0" smtClean="0"/>
              <a:t>Radio 13 counties</a:t>
            </a:r>
            <a:br>
              <a:rPr lang="en-US" sz="2800" b="1" dirty="0" smtClean="0"/>
            </a:br>
            <a:r>
              <a:rPr lang="en-US" sz="2800" b="1" dirty="0" smtClean="0"/>
              <a:t>Three Digital Channels</a:t>
            </a:r>
            <a:endParaRPr lang="en-US" sz="2800" b="1" dirty="0"/>
          </a:p>
          <a:p>
            <a:r>
              <a:rPr lang="en-US" sz="2800" dirty="0" smtClean="0"/>
              <a:t>WPSU-FM NPR, Entertainment</a:t>
            </a:r>
            <a:endParaRPr lang="en-US" sz="2800" dirty="0"/>
          </a:p>
          <a:p>
            <a:r>
              <a:rPr lang="en-US" sz="2800" dirty="0" smtClean="0"/>
              <a:t>WPSU-FM 2 NPR, Classical</a:t>
            </a:r>
            <a:endParaRPr lang="en-US" sz="2800" dirty="0"/>
          </a:p>
          <a:p>
            <a:r>
              <a:rPr lang="en-US" sz="2800" dirty="0" smtClean="0"/>
              <a:t>WPSU-FM 3 Jazz</a:t>
            </a:r>
          </a:p>
          <a:p>
            <a:endParaRPr lang="en-US" sz="2800" dirty="0"/>
          </a:p>
          <a:p>
            <a:r>
              <a:rPr lang="en-US" sz="2800" b="1" dirty="0" smtClean="0"/>
              <a:t>WPSU.ORG</a:t>
            </a:r>
          </a:p>
          <a:p>
            <a:r>
              <a:rPr lang="en-US" sz="2800" dirty="0" smtClean="0"/>
              <a:t>Averages 320,000 Users/Year</a:t>
            </a:r>
            <a:br>
              <a:rPr lang="en-US" sz="2800" dirty="0" smtClean="0"/>
            </a:br>
            <a:r>
              <a:rPr lang="en-US" sz="2800" dirty="0" smtClean="0"/>
              <a:t/>
            </a:r>
            <a:br>
              <a:rPr lang="en-US" sz="2800" dirty="0" smtClean="0"/>
            </a:br>
            <a:endParaRPr lang="en-US" sz="2000" dirty="0" smtClean="0"/>
          </a:p>
          <a:p>
            <a:endParaRPr lang="en-US" dirty="0"/>
          </a:p>
        </p:txBody>
      </p:sp>
      <p:sp>
        <p:nvSpPr>
          <p:cNvPr id="8" name="TextBox 7"/>
          <p:cNvSpPr txBox="1"/>
          <p:nvPr/>
        </p:nvSpPr>
        <p:spPr>
          <a:xfrm>
            <a:off x="1676400" y="4343400"/>
            <a:ext cx="5334000" cy="1938992"/>
          </a:xfrm>
          <a:prstGeom prst="rect">
            <a:avLst/>
          </a:prstGeom>
          <a:noFill/>
        </p:spPr>
        <p:txBody>
          <a:bodyPr wrap="square" rtlCol="0">
            <a:spAutoFit/>
          </a:bodyPr>
          <a:lstStyle/>
          <a:p>
            <a:pPr algn="ctr"/>
            <a:r>
              <a:rPr lang="en-US" sz="6000" b="1" dirty="0" smtClean="0">
                <a:solidFill>
                  <a:schemeClr val="accent1">
                    <a:lumMod val="50000"/>
                  </a:schemeClr>
                </a:solidFill>
              </a:rPr>
              <a:t>1.9 Million People</a:t>
            </a:r>
            <a:endParaRPr lang="en-US" sz="6000" b="1" dirty="0">
              <a:solidFill>
                <a:schemeClr val="accent1">
                  <a:lumMod val="50000"/>
                </a:schemeClr>
              </a:solidFill>
            </a:endParaRPr>
          </a:p>
        </p:txBody>
      </p:sp>
    </p:spTree>
    <p:extLst>
      <p:ext uri="{BB962C8B-B14F-4D97-AF65-F5344CB8AC3E}">
        <p14:creationId xmlns:p14="http://schemas.microsoft.com/office/powerpoint/2010/main" val="676454819"/>
      </p:ext>
    </p:extLst>
  </p:cSld>
  <p:clrMapOvr>
    <a:masterClrMapping/>
  </p:clrMapOvr>
  <mc:AlternateContent xmlns:mc="http://schemas.openxmlformats.org/markup-compatibility/2006" xmlns:p14="http://schemas.microsoft.com/office/powerpoint/2010/main">
    <mc:Choice Requires="p14">
      <p:transition spd="slow" p14:dur="1250" advClick="0"/>
    </mc:Choice>
    <mc:Fallback xmlns="">
      <p:transition spd="slow" advClick="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8705" y="756708"/>
            <a:ext cx="13407390" cy="1944159"/>
          </a:xfrm>
        </p:spPr>
        <p:txBody>
          <a:bodyPr>
            <a:normAutofit/>
          </a:bodyPr>
          <a:lstStyle/>
          <a:p>
            <a:pPr algn="ctr"/>
            <a:r>
              <a:rPr lang="en-US" sz="7200" b="1" dirty="0" smtClean="0">
                <a:latin typeface="+mn-lt"/>
              </a:rPr>
              <a:t>Simple Assumption</a:t>
            </a:r>
            <a:endParaRPr lang="en-US" sz="7200" b="1" dirty="0">
              <a:latin typeface="+mn-lt"/>
            </a:endParaRPr>
          </a:p>
        </p:txBody>
      </p:sp>
      <p:sp>
        <p:nvSpPr>
          <p:cNvPr id="3" name="Content Placeholder 2"/>
          <p:cNvSpPr>
            <a:spLocks noGrp="1"/>
          </p:cNvSpPr>
          <p:nvPr>
            <p:ph idx="1"/>
          </p:nvPr>
        </p:nvSpPr>
        <p:spPr>
          <a:xfrm>
            <a:off x="1068705" y="2667000"/>
            <a:ext cx="13407390" cy="6381962"/>
          </a:xfrm>
        </p:spPr>
        <p:txBody>
          <a:bodyPr>
            <a:normAutofit/>
          </a:bodyPr>
          <a:lstStyle/>
          <a:p>
            <a:pPr marL="0" indent="0">
              <a:buNone/>
            </a:pPr>
            <a:r>
              <a:rPr lang="en-US" sz="6000" dirty="0"/>
              <a:t>It’s not a matter of if your school will experience a crisis, it’s a matter of when. Thanks to smartphones, the Internet, and social media, the news cycle is now 24/7/365. Being prepared to communicate and respond during a crisis is more critical than ever. </a:t>
            </a:r>
          </a:p>
        </p:txBody>
      </p:sp>
    </p:spTree>
    <p:extLst>
      <p:ext uri="{BB962C8B-B14F-4D97-AF65-F5344CB8AC3E}">
        <p14:creationId xmlns:p14="http://schemas.microsoft.com/office/powerpoint/2010/main" val="886997968"/>
      </p:ext>
    </p:extLst>
  </p:cSld>
  <p:clrMapOvr>
    <a:masterClrMapping/>
  </p:clrMapOvr>
  <mc:AlternateContent xmlns:mc="http://schemas.openxmlformats.org/markup-compatibility/2006" xmlns:p14="http://schemas.microsoft.com/office/powerpoint/2010/main">
    <mc:Choice Requires="p14">
      <p:transition spd="slow" p14:dur="1250" advClick="0"/>
    </mc:Choice>
    <mc:Fallback xmlns="">
      <p:transition spd="slow" advClick="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990600"/>
            <a:ext cx="12649200" cy="1828800"/>
          </a:xfrm>
        </p:spPr>
        <p:txBody>
          <a:bodyPr>
            <a:normAutofit/>
          </a:bodyPr>
          <a:lstStyle/>
          <a:p>
            <a:pPr algn="ctr"/>
            <a:r>
              <a:rPr lang="en-US" sz="7200" b="1" dirty="0" smtClean="0">
                <a:latin typeface="+mn-lt"/>
              </a:rPr>
              <a:t>Two Styles of Media Reporting</a:t>
            </a:r>
            <a:endParaRPr lang="en-US" sz="7200" b="1" dirty="0">
              <a:latin typeface="+mn-lt"/>
            </a:endParaRPr>
          </a:p>
        </p:txBody>
      </p:sp>
      <p:sp>
        <p:nvSpPr>
          <p:cNvPr id="3" name="Content Placeholder 2"/>
          <p:cNvSpPr>
            <a:spLocks noGrp="1"/>
          </p:cNvSpPr>
          <p:nvPr>
            <p:ph idx="1"/>
          </p:nvPr>
        </p:nvSpPr>
        <p:spPr>
          <a:xfrm>
            <a:off x="1066800" y="3124200"/>
            <a:ext cx="13407390" cy="6381962"/>
          </a:xfrm>
        </p:spPr>
        <p:txBody>
          <a:bodyPr>
            <a:normAutofit/>
          </a:bodyPr>
          <a:lstStyle/>
          <a:p>
            <a:r>
              <a:rPr lang="en-US" sz="6000" b="1" dirty="0" smtClean="0"/>
              <a:t>Chronicle Reporting</a:t>
            </a:r>
            <a:r>
              <a:rPr lang="en-US" sz="6000" dirty="0"/>
              <a:t> </a:t>
            </a:r>
            <a:r>
              <a:rPr lang="mr-IN" sz="6000" dirty="0" smtClean="0"/>
              <a:t>–</a:t>
            </a:r>
            <a:r>
              <a:rPr lang="en-US" sz="6000" dirty="0" smtClean="0"/>
              <a:t> Involves stories about  the school play, school lunches, awards, retirements, special assemblies and programs, and board meetings (generally.)</a:t>
            </a:r>
          </a:p>
        </p:txBody>
      </p:sp>
    </p:spTree>
    <p:extLst>
      <p:ext uri="{BB962C8B-B14F-4D97-AF65-F5344CB8AC3E}">
        <p14:creationId xmlns:p14="http://schemas.microsoft.com/office/powerpoint/2010/main" val="2120510853"/>
      </p:ext>
    </p:extLst>
  </p:cSld>
  <p:clrMapOvr>
    <a:masterClrMapping/>
  </p:clrMapOvr>
  <mc:AlternateContent xmlns:mc="http://schemas.openxmlformats.org/markup-compatibility/2006" xmlns:p14="http://schemas.microsoft.com/office/powerpoint/2010/main">
    <mc:Choice Requires="p14">
      <p:transition spd="slow" p14:dur="1250" advClick="0"/>
    </mc:Choice>
    <mc:Fallback xmlns="">
      <p:transition spd="slow" advClick="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990600"/>
            <a:ext cx="12649200" cy="1828800"/>
          </a:xfrm>
        </p:spPr>
        <p:txBody>
          <a:bodyPr>
            <a:normAutofit/>
          </a:bodyPr>
          <a:lstStyle/>
          <a:p>
            <a:pPr algn="ctr"/>
            <a:r>
              <a:rPr lang="en-US" sz="7200" b="1" dirty="0" smtClean="0">
                <a:latin typeface="+mn-lt"/>
              </a:rPr>
              <a:t>Two Styles of Media Reporting</a:t>
            </a:r>
            <a:endParaRPr lang="en-US" sz="7200" b="1" dirty="0">
              <a:latin typeface="+mn-lt"/>
            </a:endParaRPr>
          </a:p>
        </p:txBody>
      </p:sp>
      <p:sp>
        <p:nvSpPr>
          <p:cNvPr id="3" name="Content Placeholder 2"/>
          <p:cNvSpPr>
            <a:spLocks noGrp="1"/>
          </p:cNvSpPr>
          <p:nvPr>
            <p:ph idx="1"/>
          </p:nvPr>
        </p:nvSpPr>
        <p:spPr>
          <a:xfrm>
            <a:off x="1066800" y="3124200"/>
            <a:ext cx="13407390" cy="6381962"/>
          </a:xfrm>
        </p:spPr>
        <p:txBody>
          <a:bodyPr>
            <a:normAutofit/>
          </a:bodyPr>
          <a:lstStyle/>
          <a:p>
            <a:r>
              <a:rPr lang="en-US" sz="6000" b="1" dirty="0" smtClean="0"/>
              <a:t>Event Reporting</a:t>
            </a:r>
            <a:r>
              <a:rPr lang="en-US" sz="6000" dirty="0" smtClean="0"/>
              <a:t> </a:t>
            </a:r>
            <a:r>
              <a:rPr lang="mr-IN" sz="6000" dirty="0" smtClean="0"/>
              <a:t>–</a:t>
            </a:r>
            <a:r>
              <a:rPr lang="en-US" sz="6000" dirty="0" smtClean="0"/>
              <a:t> Reporting style shifts into something less congenial when a crisis occurs.</a:t>
            </a:r>
          </a:p>
          <a:p>
            <a:r>
              <a:rPr lang="en-US" sz="6000" dirty="0" smtClean="0"/>
              <a:t>For event or crisis report, timelines change, focus is different and competition among various media organizations heats up.</a:t>
            </a:r>
          </a:p>
        </p:txBody>
      </p:sp>
    </p:spTree>
    <p:extLst>
      <p:ext uri="{BB962C8B-B14F-4D97-AF65-F5344CB8AC3E}">
        <p14:creationId xmlns:p14="http://schemas.microsoft.com/office/powerpoint/2010/main" val="884604631"/>
      </p:ext>
    </p:extLst>
  </p:cSld>
  <p:clrMapOvr>
    <a:masterClrMapping/>
  </p:clrMapOvr>
  <mc:AlternateContent xmlns:mc="http://schemas.openxmlformats.org/markup-compatibility/2006" xmlns:p14="http://schemas.microsoft.com/office/powerpoint/2010/main">
    <mc:Choice Requires="p14">
      <p:transition spd="slow" p14:dur="1250" advClick="0"/>
    </mc:Choice>
    <mc:Fallback xmlns="">
      <p:transition spd="slow" advClick="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35730" y="914400"/>
            <a:ext cx="10640365" cy="1944159"/>
          </a:xfrm>
        </p:spPr>
        <p:txBody>
          <a:bodyPr>
            <a:normAutofit/>
          </a:bodyPr>
          <a:lstStyle/>
          <a:p>
            <a:r>
              <a:rPr lang="en-US" sz="7200" b="1" dirty="0" smtClean="0">
                <a:latin typeface="+mn-lt"/>
              </a:rPr>
              <a:t>Responsibility During Crisis</a:t>
            </a:r>
            <a:endParaRPr lang="en-US" sz="7200" b="1" dirty="0">
              <a:latin typeface="+mn-lt"/>
            </a:endParaRPr>
          </a:p>
        </p:txBody>
      </p:sp>
      <p:sp>
        <p:nvSpPr>
          <p:cNvPr id="3" name="Content Placeholder 2"/>
          <p:cNvSpPr>
            <a:spLocks noGrp="1"/>
          </p:cNvSpPr>
          <p:nvPr>
            <p:ph idx="1"/>
          </p:nvPr>
        </p:nvSpPr>
        <p:spPr/>
        <p:txBody>
          <a:bodyPr>
            <a:noAutofit/>
          </a:bodyPr>
          <a:lstStyle/>
          <a:p>
            <a:pPr marL="0" indent="0">
              <a:buNone/>
            </a:pPr>
            <a:r>
              <a:rPr lang="en-US" sz="6000" dirty="0" smtClean="0"/>
              <a:t>The fundamental responsibility of a school administrator (</a:t>
            </a:r>
            <a:r>
              <a:rPr lang="en-US" sz="6000" dirty="0" err="1" smtClean="0"/>
              <a:t>Superintendent,etc</a:t>
            </a:r>
            <a:r>
              <a:rPr lang="en-US" sz="6000" dirty="0" smtClean="0"/>
              <a:t>.) in relating to the media when a crisis hits is to clearly outline the district’s response to help bring semblance, order, and direction to an event that could otherwise degenerate into chaos.</a:t>
            </a:r>
            <a:endParaRPr lang="en-US" sz="6000" dirty="0"/>
          </a:p>
        </p:txBody>
      </p:sp>
    </p:spTree>
    <p:extLst>
      <p:ext uri="{BB962C8B-B14F-4D97-AF65-F5344CB8AC3E}">
        <p14:creationId xmlns:p14="http://schemas.microsoft.com/office/powerpoint/2010/main" val="2004856824"/>
      </p:ext>
    </p:extLst>
  </p:cSld>
  <p:clrMapOvr>
    <a:masterClrMapping/>
  </p:clrMapOvr>
  <mc:AlternateContent xmlns:mc="http://schemas.openxmlformats.org/markup-compatibility/2006" xmlns:p14="http://schemas.microsoft.com/office/powerpoint/2010/main">
    <mc:Choice Requires="p14">
      <p:transition spd="slow" p14:dur="1250" advClick="0"/>
    </mc:Choice>
    <mc:Fallback xmlns="">
      <p:transition spd="slow" advClick="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35730" y="914400"/>
            <a:ext cx="10640365" cy="1944159"/>
          </a:xfrm>
        </p:spPr>
        <p:txBody>
          <a:bodyPr>
            <a:normAutofit/>
          </a:bodyPr>
          <a:lstStyle/>
          <a:p>
            <a:r>
              <a:rPr lang="en-US" sz="7200" b="1" dirty="0" smtClean="0">
                <a:latin typeface="+mn-lt"/>
              </a:rPr>
              <a:t>Responsibility During Crisis</a:t>
            </a:r>
            <a:endParaRPr lang="en-US" sz="7200" b="1" dirty="0">
              <a:latin typeface="+mn-lt"/>
            </a:endParaRPr>
          </a:p>
        </p:txBody>
      </p:sp>
      <p:sp>
        <p:nvSpPr>
          <p:cNvPr id="3" name="Content Placeholder 2"/>
          <p:cNvSpPr>
            <a:spLocks noGrp="1"/>
          </p:cNvSpPr>
          <p:nvPr>
            <p:ph idx="1"/>
          </p:nvPr>
        </p:nvSpPr>
        <p:spPr/>
        <p:txBody>
          <a:bodyPr>
            <a:noAutofit/>
          </a:bodyPr>
          <a:lstStyle/>
          <a:p>
            <a:pPr marL="0" indent="0">
              <a:buNone/>
            </a:pPr>
            <a:r>
              <a:rPr lang="en-US" sz="6000" dirty="0" smtClean="0"/>
              <a:t>To accomplish this, it is important to implement a thoughtful crisis communication plan including:</a:t>
            </a:r>
          </a:p>
          <a:p>
            <a:r>
              <a:rPr lang="en-US" sz="6000" dirty="0" smtClean="0"/>
              <a:t>Internal Communication </a:t>
            </a:r>
            <a:r>
              <a:rPr lang="mr-IN" sz="6000" dirty="0" smtClean="0"/>
              <a:t>–</a:t>
            </a:r>
            <a:r>
              <a:rPr lang="en-US" sz="6000" dirty="0" smtClean="0"/>
              <a:t> Parents/Students, Employees, Board, Neighbors, Public </a:t>
            </a:r>
            <a:r>
              <a:rPr lang="mr-IN" sz="6000" dirty="0" smtClean="0"/>
              <a:t>–</a:t>
            </a:r>
            <a:r>
              <a:rPr lang="en-US" sz="6000" dirty="0" smtClean="0"/>
              <a:t> through website</a:t>
            </a:r>
            <a:r>
              <a:rPr lang="en-US" sz="6000" dirty="0"/>
              <a:t> </a:t>
            </a:r>
            <a:r>
              <a:rPr lang="en-US" sz="6000" dirty="0" smtClean="0"/>
              <a:t>and Social Media</a:t>
            </a:r>
            <a:endParaRPr lang="en-US" sz="6000" dirty="0"/>
          </a:p>
        </p:txBody>
      </p:sp>
    </p:spTree>
    <p:extLst>
      <p:ext uri="{BB962C8B-B14F-4D97-AF65-F5344CB8AC3E}">
        <p14:creationId xmlns:p14="http://schemas.microsoft.com/office/powerpoint/2010/main" val="17420742"/>
      </p:ext>
    </p:extLst>
  </p:cSld>
  <p:clrMapOvr>
    <a:masterClrMapping/>
  </p:clrMapOvr>
  <mc:AlternateContent xmlns:mc="http://schemas.openxmlformats.org/markup-compatibility/2006" xmlns:p14="http://schemas.microsoft.com/office/powerpoint/2010/main">
    <mc:Choice Requires="p14">
      <p:transition spd="slow" p14:dur="1250" advClick="0"/>
    </mc:Choice>
    <mc:Fallback xmlns="">
      <p:transition spd="slow" advClick="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35730" y="914400"/>
            <a:ext cx="10640365" cy="1944159"/>
          </a:xfrm>
        </p:spPr>
        <p:txBody>
          <a:bodyPr>
            <a:normAutofit/>
          </a:bodyPr>
          <a:lstStyle/>
          <a:p>
            <a:r>
              <a:rPr lang="en-US" sz="7200" b="1" dirty="0" smtClean="0">
                <a:latin typeface="+mn-lt"/>
              </a:rPr>
              <a:t>Responsibility During Crisis</a:t>
            </a:r>
            <a:endParaRPr lang="en-US" sz="7200" b="1" dirty="0">
              <a:latin typeface="+mn-lt"/>
            </a:endParaRPr>
          </a:p>
        </p:txBody>
      </p:sp>
      <p:sp>
        <p:nvSpPr>
          <p:cNvPr id="3" name="Content Placeholder 2"/>
          <p:cNvSpPr>
            <a:spLocks noGrp="1"/>
          </p:cNvSpPr>
          <p:nvPr>
            <p:ph idx="1"/>
          </p:nvPr>
        </p:nvSpPr>
        <p:spPr/>
        <p:txBody>
          <a:bodyPr>
            <a:noAutofit/>
          </a:bodyPr>
          <a:lstStyle/>
          <a:p>
            <a:pPr marL="0" indent="0">
              <a:buNone/>
            </a:pPr>
            <a:r>
              <a:rPr lang="en-US" sz="6000" dirty="0" smtClean="0"/>
              <a:t>To accomplish this, it is important to implement a thoughtful crisis communication plan including:</a:t>
            </a:r>
          </a:p>
          <a:p>
            <a:r>
              <a:rPr lang="en-US" sz="6000" dirty="0" smtClean="0"/>
              <a:t>External Communication </a:t>
            </a:r>
            <a:r>
              <a:rPr lang="mr-IN" sz="6000" dirty="0" smtClean="0"/>
              <a:t>–</a:t>
            </a:r>
            <a:r>
              <a:rPr lang="en-US" sz="6000" dirty="0" smtClean="0"/>
              <a:t> working through the professional media </a:t>
            </a:r>
            <a:r>
              <a:rPr lang="mr-IN" sz="6000" dirty="0" smtClean="0"/>
              <a:t>–</a:t>
            </a:r>
            <a:r>
              <a:rPr lang="en-US" sz="6000" dirty="0" smtClean="0"/>
              <a:t> depending on scope </a:t>
            </a:r>
            <a:r>
              <a:rPr lang="mr-IN" sz="6000" dirty="0" smtClean="0"/>
              <a:t>–</a:t>
            </a:r>
            <a:r>
              <a:rPr lang="en-US" sz="6000" dirty="0" smtClean="0"/>
              <a:t> local, regional, national</a:t>
            </a:r>
            <a:endParaRPr lang="en-US" sz="6000" dirty="0"/>
          </a:p>
        </p:txBody>
      </p:sp>
    </p:spTree>
    <p:extLst>
      <p:ext uri="{BB962C8B-B14F-4D97-AF65-F5344CB8AC3E}">
        <p14:creationId xmlns:p14="http://schemas.microsoft.com/office/powerpoint/2010/main" val="789763198"/>
      </p:ext>
    </p:extLst>
  </p:cSld>
  <p:clrMapOvr>
    <a:masterClrMapping/>
  </p:clrMapOvr>
  <mc:AlternateContent xmlns:mc="http://schemas.openxmlformats.org/markup-compatibility/2006" xmlns:p14="http://schemas.microsoft.com/office/powerpoint/2010/main">
    <mc:Choice Requires="p14">
      <p:transition spd="slow" p14:dur="1250" advClick="0"/>
    </mc:Choice>
    <mc:Fallback xmlns="">
      <p:transition spd="slow" advClick="0"/>
    </mc:Fallback>
  </mc:AlternateContent>
  <p:timing>
    <p:tnLst>
      <p:par>
        <p:cTn id="1" dur="indefinite" restart="never" nodeType="tmRoot"/>
      </p:par>
    </p:tnLst>
  </p:timing>
</p:sld>
</file>

<file path=ppt/theme/theme1.xml><?xml version="1.0" encoding="utf-8"?>
<a:theme xmlns:a="http://schemas.openxmlformats.org/drawingml/2006/main" name="1_Office Theme">
  <a:themeElements>
    <a:clrScheme name="Custom 1">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000000"/>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4671</TotalTime>
  <Words>1640</Words>
  <Application>Microsoft Office PowerPoint</Application>
  <PresentationFormat>Custom</PresentationFormat>
  <Paragraphs>212</Paragraphs>
  <Slides>29</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Calibri</vt:lpstr>
      <vt:lpstr>Calibri Light</vt:lpstr>
      <vt:lpstr>Mangal</vt:lpstr>
      <vt:lpstr>Myriad Pro</vt:lpstr>
      <vt:lpstr>1_Office Theme</vt:lpstr>
      <vt:lpstr>What to say and not say during a time of school crisis/major incident?</vt:lpstr>
      <vt:lpstr>PowerPoint Presentation</vt:lpstr>
      <vt:lpstr>PowerPoint Presentation</vt:lpstr>
      <vt:lpstr>Simple Assumption</vt:lpstr>
      <vt:lpstr>Two Styles of Media Reporting</vt:lpstr>
      <vt:lpstr>Two Styles of Media Reporting</vt:lpstr>
      <vt:lpstr>Responsibility During Crisis</vt:lpstr>
      <vt:lpstr>Responsibility During Crisis</vt:lpstr>
      <vt:lpstr>Responsibility During Crisis</vt:lpstr>
      <vt:lpstr>Tylenol Scare of 1982 – Crisis Communications Model</vt:lpstr>
      <vt:lpstr>The Administrator and  the Media Following Crisis</vt:lpstr>
      <vt:lpstr>The Administrator and  the Media Following Crisis</vt:lpstr>
      <vt:lpstr>The Administrator and  the Media Following Crisis</vt:lpstr>
      <vt:lpstr>The Administrator and  the Media Following Crisis</vt:lpstr>
      <vt:lpstr>Guidelines for Media Responses</vt:lpstr>
      <vt:lpstr>Guidelines for Media Responses</vt:lpstr>
      <vt:lpstr>Guidelines for Media Responses</vt:lpstr>
      <vt:lpstr>Guidelines for Media Responses</vt:lpstr>
      <vt:lpstr>Guidelines for Media Responses</vt:lpstr>
      <vt:lpstr>Guidelines for Media Responses</vt:lpstr>
      <vt:lpstr>Guidelines for Media Responses</vt:lpstr>
      <vt:lpstr>Guidelines for Media Responses</vt:lpstr>
      <vt:lpstr>Guidelines for Media Responses</vt:lpstr>
      <vt:lpstr>Scenario 1</vt:lpstr>
      <vt:lpstr>Scenario 2</vt:lpstr>
      <vt:lpstr>Scenario 3</vt:lpstr>
      <vt:lpstr>Scenario 4</vt:lpstr>
      <vt:lpstr>Scenario 5</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Miller</dc:creator>
  <cp:lastModifiedBy>Linda Russo</cp:lastModifiedBy>
  <cp:revision>245</cp:revision>
  <cp:lastPrinted>2017-10-18T16:36:30Z</cp:lastPrinted>
  <dcterms:created xsi:type="dcterms:W3CDTF">2017-03-20T16:07:28Z</dcterms:created>
  <dcterms:modified xsi:type="dcterms:W3CDTF">2017-12-07T19:21:35Z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2017-02-24T00:00:00Z</vt:filetime>
  </property>
  <property fmtid="{D5CDD505-2E9C-101B-9397-08002B2CF9AE}" pid="3" name="LastSaved">
    <vt:filetime>2017-03-20T00:00:00Z</vt:filetime>
  </property>
</Properties>
</file>